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7" r:id="rId11"/>
    <p:sldId id="298" r:id="rId12"/>
    <p:sldId id="302" r:id="rId13"/>
    <p:sldId id="300" r:id="rId14"/>
    <p:sldId id="301" r:id="rId15"/>
    <p:sldId id="303" r:id="rId16"/>
    <p:sldId id="304" r:id="rId17"/>
    <p:sldId id="305" r:id="rId18"/>
    <p:sldId id="306" r:id="rId19"/>
    <p:sldId id="307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D3681-F411-40DF-9256-CEF75BD12A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CBED989-D7B4-4759-831F-B2F8F3360EEE}">
      <dgm:prSet phldrT="[Text]"/>
      <dgm:spPr/>
      <dgm:t>
        <a:bodyPr/>
        <a:lstStyle/>
        <a:p>
          <a:r>
            <a:rPr lang="en-US" dirty="0" smtClean="0"/>
            <a:t>Contractor selects conduit material</a:t>
          </a:r>
          <a:endParaRPr lang="en-US" dirty="0"/>
        </a:p>
      </dgm:t>
    </dgm:pt>
    <dgm:pt modelId="{8E0EDE76-E209-4E5E-915C-FEA1C44539FE}" type="parTrans" cxnId="{C5739BA2-D9D8-45D0-8465-5EFB10993B52}">
      <dgm:prSet/>
      <dgm:spPr/>
      <dgm:t>
        <a:bodyPr/>
        <a:lstStyle/>
        <a:p>
          <a:endParaRPr lang="en-US"/>
        </a:p>
      </dgm:t>
    </dgm:pt>
    <dgm:pt modelId="{21E77B97-506E-4145-8FDB-E437F5A07F90}" type="sibTrans" cxnId="{C5739BA2-D9D8-45D0-8465-5EFB10993B52}">
      <dgm:prSet/>
      <dgm:spPr/>
      <dgm:t>
        <a:bodyPr/>
        <a:lstStyle/>
        <a:p>
          <a:endParaRPr lang="en-US"/>
        </a:p>
      </dgm:t>
    </dgm:pt>
    <dgm:pt modelId="{F3C53902-4AB6-4CE9-AAD4-928C1892FE81}">
      <dgm:prSet phldrT="[Text]"/>
      <dgm:spPr/>
      <dgm:t>
        <a:bodyPr/>
        <a:lstStyle/>
        <a:p>
          <a:r>
            <a:rPr lang="en-US" dirty="0" smtClean="0"/>
            <a:t>Works with conduit manufacturer to develop installation plan</a:t>
          </a:r>
          <a:endParaRPr lang="en-US" dirty="0"/>
        </a:p>
      </dgm:t>
    </dgm:pt>
    <dgm:pt modelId="{29F925CF-88A6-490A-AD77-B29C70A22112}" type="parTrans" cxnId="{5642DA38-6102-4460-9A2D-E2DB4980D170}">
      <dgm:prSet/>
      <dgm:spPr/>
      <dgm:t>
        <a:bodyPr/>
        <a:lstStyle/>
        <a:p>
          <a:endParaRPr lang="en-US"/>
        </a:p>
      </dgm:t>
    </dgm:pt>
    <dgm:pt modelId="{BDF1C54E-0B4D-49AD-A5BF-AE798A9A74C3}" type="sibTrans" cxnId="{5642DA38-6102-4460-9A2D-E2DB4980D170}">
      <dgm:prSet/>
      <dgm:spPr/>
      <dgm:t>
        <a:bodyPr/>
        <a:lstStyle/>
        <a:p>
          <a:endParaRPr lang="en-US"/>
        </a:p>
      </dgm:t>
    </dgm:pt>
    <dgm:pt modelId="{8CFC98EC-DA86-47A8-B49F-2014DB05CFF6}">
      <dgm:prSet phldrT="[Text]"/>
      <dgm:spPr/>
      <dgm:t>
        <a:bodyPr/>
        <a:lstStyle/>
        <a:p>
          <a:r>
            <a:rPr lang="en-US" dirty="0" smtClean="0"/>
            <a:t>Installs pipe &amp; provides installation documentation</a:t>
          </a:r>
          <a:endParaRPr lang="en-US" dirty="0"/>
        </a:p>
      </dgm:t>
    </dgm:pt>
    <dgm:pt modelId="{18ABF446-195C-4270-B907-20A28C813DC2}" type="parTrans" cxnId="{3BD1A320-1856-48F2-991B-9B4CBD29C418}">
      <dgm:prSet/>
      <dgm:spPr/>
      <dgm:t>
        <a:bodyPr/>
        <a:lstStyle/>
        <a:p>
          <a:endParaRPr lang="en-US"/>
        </a:p>
      </dgm:t>
    </dgm:pt>
    <dgm:pt modelId="{AF08E0EB-6DB6-49E4-9EEA-1C545C7BFF6E}" type="sibTrans" cxnId="{3BD1A320-1856-48F2-991B-9B4CBD29C418}">
      <dgm:prSet/>
      <dgm:spPr/>
      <dgm:t>
        <a:bodyPr/>
        <a:lstStyle/>
        <a:p>
          <a:endParaRPr lang="en-US"/>
        </a:p>
      </dgm:t>
    </dgm:pt>
    <dgm:pt modelId="{5493C6E6-4909-408F-B827-100BA31FD18A}">
      <dgm:prSet phldrT="[Text]"/>
      <dgm:spPr/>
      <dgm:t>
        <a:bodyPr/>
        <a:lstStyle/>
        <a:p>
          <a:r>
            <a:rPr lang="en-US" dirty="0" smtClean="0"/>
            <a:t>Provides performance evaluation</a:t>
          </a:r>
          <a:endParaRPr lang="en-US" dirty="0"/>
        </a:p>
      </dgm:t>
    </dgm:pt>
    <dgm:pt modelId="{A4085762-2036-41C6-A6AE-CC964099B6C3}" type="parTrans" cxnId="{4CF6FE91-BA66-44EE-98F2-92EA80D44A92}">
      <dgm:prSet/>
      <dgm:spPr/>
      <dgm:t>
        <a:bodyPr/>
        <a:lstStyle/>
        <a:p>
          <a:endParaRPr lang="en-US"/>
        </a:p>
      </dgm:t>
    </dgm:pt>
    <dgm:pt modelId="{54D9A827-AB62-4467-98E0-27BC703206D3}" type="sibTrans" cxnId="{4CF6FE91-BA66-44EE-98F2-92EA80D44A92}">
      <dgm:prSet/>
      <dgm:spPr/>
      <dgm:t>
        <a:bodyPr/>
        <a:lstStyle/>
        <a:p>
          <a:endParaRPr lang="en-US"/>
        </a:p>
      </dgm:t>
    </dgm:pt>
    <dgm:pt modelId="{4A3D898F-E39D-4CD4-898B-7B652B0D40E4}">
      <dgm:prSet/>
      <dgm:spPr/>
      <dgm:t>
        <a:bodyPr/>
        <a:lstStyle/>
        <a:p>
          <a:r>
            <a:rPr lang="en-US" dirty="0" smtClean="0"/>
            <a:t>Inspections</a:t>
          </a:r>
          <a:endParaRPr lang="en-US" dirty="0"/>
        </a:p>
      </dgm:t>
    </dgm:pt>
    <dgm:pt modelId="{C6A63847-4DDC-4D34-B9F9-6EB8CEC7A861}" type="parTrans" cxnId="{2ADC7074-E197-4AE4-9253-46985A7015FD}">
      <dgm:prSet/>
      <dgm:spPr/>
      <dgm:t>
        <a:bodyPr/>
        <a:lstStyle/>
        <a:p>
          <a:endParaRPr lang="en-US"/>
        </a:p>
      </dgm:t>
    </dgm:pt>
    <dgm:pt modelId="{D9FE5951-4B5E-4A23-930B-80E97FE78298}" type="sibTrans" cxnId="{2ADC7074-E197-4AE4-9253-46985A7015FD}">
      <dgm:prSet/>
      <dgm:spPr/>
      <dgm:t>
        <a:bodyPr/>
        <a:lstStyle/>
        <a:p>
          <a:endParaRPr lang="en-US"/>
        </a:p>
      </dgm:t>
    </dgm:pt>
    <dgm:pt modelId="{D7611144-FA3A-4C86-9BA8-014BE742C846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89F30163-3B9D-4753-9654-083805B810BA}" type="parTrans" cxnId="{10DE24B9-BF2D-4883-AFDF-5C39D052B9A1}">
      <dgm:prSet/>
      <dgm:spPr/>
      <dgm:t>
        <a:bodyPr/>
        <a:lstStyle/>
        <a:p>
          <a:endParaRPr lang="en-US"/>
        </a:p>
      </dgm:t>
    </dgm:pt>
    <dgm:pt modelId="{E886CC48-91AA-47F2-8EA0-76E09519A3C6}" type="sibTrans" cxnId="{10DE24B9-BF2D-4883-AFDF-5C39D052B9A1}">
      <dgm:prSet/>
      <dgm:spPr/>
      <dgm:t>
        <a:bodyPr/>
        <a:lstStyle/>
        <a:p>
          <a:endParaRPr lang="en-US"/>
        </a:p>
      </dgm:t>
    </dgm:pt>
    <dgm:pt modelId="{59C8F808-C057-4937-9506-568A8930445B}">
      <dgm:prSet phldrT="[Text]"/>
      <dgm:spPr/>
      <dgm:t>
        <a:bodyPr/>
        <a:lstStyle/>
        <a:p>
          <a:r>
            <a:rPr lang="en-US" dirty="0" smtClean="0"/>
            <a:t>Findings reviewed by 3</a:t>
          </a:r>
          <a:r>
            <a:rPr lang="en-US" baseline="30000" dirty="0" smtClean="0"/>
            <a:t>rd</a:t>
          </a:r>
          <a:r>
            <a:rPr lang="en-US" dirty="0" smtClean="0"/>
            <a:t> party engineer</a:t>
          </a:r>
          <a:endParaRPr lang="en-US" dirty="0"/>
        </a:p>
      </dgm:t>
    </dgm:pt>
    <dgm:pt modelId="{F8615123-D02C-4588-B838-3B2C74B30F6B}" type="parTrans" cxnId="{4E496A66-A490-4871-98D5-C033D8613E8E}">
      <dgm:prSet/>
      <dgm:spPr/>
      <dgm:t>
        <a:bodyPr/>
        <a:lstStyle/>
        <a:p>
          <a:endParaRPr lang="en-US"/>
        </a:p>
      </dgm:t>
    </dgm:pt>
    <dgm:pt modelId="{AE62AEF7-5E4A-4659-8FCC-7C8C4DCAB492}" type="sibTrans" cxnId="{4E496A66-A490-4871-98D5-C033D8613E8E}">
      <dgm:prSet/>
      <dgm:spPr/>
      <dgm:t>
        <a:bodyPr/>
        <a:lstStyle/>
        <a:p>
          <a:endParaRPr lang="en-US"/>
        </a:p>
      </dgm:t>
    </dgm:pt>
    <dgm:pt modelId="{029C64A8-0BE6-4F24-BC25-54BBD9F5B7AB}" type="pres">
      <dgm:prSet presAssocID="{316D3681-F411-40DF-9256-CEF75BD12A3B}" presName="CompostProcess" presStyleCnt="0">
        <dgm:presLayoutVars>
          <dgm:dir/>
          <dgm:resizeHandles val="exact"/>
        </dgm:presLayoutVars>
      </dgm:prSet>
      <dgm:spPr/>
    </dgm:pt>
    <dgm:pt modelId="{AC0C4260-CF7B-4D7C-A79F-6FEF49973B0C}" type="pres">
      <dgm:prSet presAssocID="{316D3681-F411-40DF-9256-CEF75BD12A3B}" presName="arrow" presStyleLbl="bgShp" presStyleIdx="0" presStyleCnt="1" custScaleX="117647" custLinFactNeighborX="8915" custLinFactNeighborY="-552"/>
      <dgm:spPr>
        <a:solidFill>
          <a:srgbClr val="0070C0"/>
        </a:solidFill>
      </dgm:spPr>
    </dgm:pt>
    <dgm:pt modelId="{59D530D8-078F-44C5-9BB9-86F89E2BCC70}" type="pres">
      <dgm:prSet presAssocID="{316D3681-F411-40DF-9256-CEF75BD12A3B}" presName="linearProcess" presStyleCnt="0"/>
      <dgm:spPr/>
    </dgm:pt>
    <dgm:pt modelId="{121B2ACC-0461-4631-845E-AA158788EBEB}" type="pres">
      <dgm:prSet presAssocID="{FCBED989-D7B4-4759-831F-B2F8F3360EE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D1AF1-DC19-4A3A-8070-5C925B14276C}" type="pres">
      <dgm:prSet presAssocID="{21E77B97-506E-4145-8FDB-E437F5A07F90}" presName="sibTrans" presStyleCnt="0"/>
      <dgm:spPr/>
    </dgm:pt>
    <dgm:pt modelId="{0C049DD4-978E-4ABA-9CFD-A3872D9A8FD6}" type="pres">
      <dgm:prSet presAssocID="{F3C53902-4AB6-4CE9-AAD4-928C1892FE8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C5A99-F247-493E-8EF7-F435F754973C}" type="pres">
      <dgm:prSet presAssocID="{BDF1C54E-0B4D-49AD-A5BF-AE798A9A74C3}" presName="sibTrans" presStyleCnt="0"/>
      <dgm:spPr/>
    </dgm:pt>
    <dgm:pt modelId="{EF6FCD84-EC7A-4EB9-994C-6CE90FF30C30}" type="pres">
      <dgm:prSet presAssocID="{8CFC98EC-DA86-47A8-B49F-2014DB05CFF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25ADA-CC49-4849-BEB7-C6A46A150D50}" type="pres">
      <dgm:prSet presAssocID="{AF08E0EB-6DB6-49E4-9EEA-1C545C7BFF6E}" presName="sibTrans" presStyleCnt="0"/>
      <dgm:spPr/>
    </dgm:pt>
    <dgm:pt modelId="{CB8443EF-92C6-4871-9D26-1D83A496ACF8}" type="pres">
      <dgm:prSet presAssocID="{5493C6E6-4909-408F-B827-100BA31FD18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1ED33-853D-4860-9E25-3BD765AC0B29}" type="presOf" srcId="{59C8F808-C057-4937-9506-568A8930445B}" destId="{CB8443EF-92C6-4871-9D26-1D83A496ACF8}" srcOrd="0" destOrd="1" presId="urn:microsoft.com/office/officeart/2005/8/layout/hProcess9"/>
    <dgm:cxn modelId="{2ADC7074-E197-4AE4-9253-46985A7015FD}" srcId="{8CFC98EC-DA86-47A8-B49F-2014DB05CFF6}" destId="{4A3D898F-E39D-4CD4-898B-7B652B0D40E4}" srcOrd="0" destOrd="0" parTransId="{C6A63847-4DDC-4D34-B9F9-6EB8CEC7A861}" sibTransId="{D9FE5951-4B5E-4A23-930B-80E97FE78298}"/>
    <dgm:cxn modelId="{7E318353-2A38-4089-A38A-EAA5294AF3C1}" type="presOf" srcId="{316D3681-F411-40DF-9256-CEF75BD12A3B}" destId="{029C64A8-0BE6-4F24-BC25-54BBD9F5B7AB}" srcOrd="0" destOrd="0" presId="urn:microsoft.com/office/officeart/2005/8/layout/hProcess9"/>
    <dgm:cxn modelId="{5642DA38-6102-4460-9A2D-E2DB4980D170}" srcId="{316D3681-F411-40DF-9256-CEF75BD12A3B}" destId="{F3C53902-4AB6-4CE9-AAD4-928C1892FE81}" srcOrd="1" destOrd="0" parTransId="{29F925CF-88A6-490A-AD77-B29C70A22112}" sibTransId="{BDF1C54E-0B4D-49AD-A5BF-AE798A9A74C3}"/>
    <dgm:cxn modelId="{10DE24B9-BF2D-4883-AFDF-5C39D052B9A1}" srcId="{8CFC98EC-DA86-47A8-B49F-2014DB05CFF6}" destId="{D7611144-FA3A-4C86-9BA8-014BE742C846}" srcOrd="1" destOrd="0" parTransId="{89F30163-3B9D-4753-9654-083805B810BA}" sibTransId="{E886CC48-91AA-47F2-8EA0-76E09519A3C6}"/>
    <dgm:cxn modelId="{7CCF301C-3BFA-4793-94DF-D2719C6097AE}" type="presOf" srcId="{FCBED989-D7B4-4759-831F-B2F8F3360EEE}" destId="{121B2ACC-0461-4631-845E-AA158788EBEB}" srcOrd="0" destOrd="0" presId="urn:microsoft.com/office/officeart/2005/8/layout/hProcess9"/>
    <dgm:cxn modelId="{E0429E84-9E2D-415D-AD8B-DB17B41C106A}" type="presOf" srcId="{5493C6E6-4909-408F-B827-100BA31FD18A}" destId="{CB8443EF-92C6-4871-9D26-1D83A496ACF8}" srcOrd="0" destOrd="0" presId="urn:microsoft.com/office/officeart/2005/8/layout/hProcess9"/>
    <dgm:cxn modelId="{D13FFEAF-69D9-4107-9401-DE999BC22004}" type="presOf" srcId="{D7611144-FA3A-4C86-9BA8-014BE742C846}" destId="{EF6FCD84-EC7A-4EB9-994C-6CE90FF30C30}" srcOrd="0" destOrd="2" presId="urn:microsoft.com/office/officeart/2005/8/layout/hProcess9"/>
    <dgm:cxn modelId="{4CF6FE91-BA66-44EE-98F2-92EA80D44A92}" srcId="{316D3681-F411-40DF-9256-CEF75BD12A3B}" destId="{5493C6E6-4909-408F-B827-100BA31FD18A}" srcOrd="3" destOrd="0" parTransId="{A4085762-2036-41C6-A6AE-CC964099B6C3}" sibTransId="{54D9A827-AB62-4467-98E0-27BC703206D3}"/>
    <dgm:cxn modelId="{C6CE3807-436A-4A2D-9662-DA8DDC76F1D1}" type="presOf" srcId="{8CFC98EC-DA86-47A8-B49F-2014DB05CFF6}" destId="{EF6FCD84-EC7A-4EB9-994C-6CE90FF30C30}" srcOrd="0" destOrd="0" presId="urn:microsoft.com/office/officeart/2005/8/layout/hProcess9"/>
    <dgm:cxn modelId="{1599B1AC-3DE3-4BFF-83F7-1E2A16DAD0FA}" type="presOf" srcId="{F3C53902-4AB6-4CE9-AAD4-928C1892FE81}" destId="{0C049DD4-978E-4ABA-9CFD-A3872D9A8FD6}" srcOrd="0" destOrd="0" presId="urn:microsoft.com/office/officeart/2005/8/layout/hProcess9"/>
    <dgm:cxn modelId="{2EE2C598-5132-4701-AC71-1177ACA6E489}" type="presOf" srcId="{4A3D898F-E39D-4CD4-898B-7B652B0D40E4}" destId="{EF6FCD84-EC7A-4EB9-994C-6CE90FF30C30}" srcOrd="0" destOrd="1" presId="urn:microsoft.com/office/officeart/2005/8/layout/hProcess9"/>
    <dgm:cxn modelId="{C5739BA2-D9D8-45D0-8465-5EFB10993B52}" srcId="{316D3681-F411-40DF-9256-CEF75BD12A3B}" destId="{FCBED989-D7B4-4759-831F-B2F8F3360EEE}" srcOrd="0" destOrd="0" parTransId="{8E0EDE76-E209-4E5E-915C-FEA1C44539FE}" sibTransId="{21E77B97-506E-4145-8FDB-E437F5A07F90}"/>
    <dgm:cxn modelId="{3BD1A320-1856-48F2-991B-9B4CBD29C418}" srcId="{316D3681-F411-40DF-9256-CEF75BD12A3B}" destId="{8CFC98EC-DA86-47A8-B49F-2014DB05CFF6}" srcOrd="2" destOrd="0" parTransId="{18ABF446-195C-4270-B907-20A28C813DC2}" sibTransId="{AF08E0EB-6DB6-49E4-9EEA-1C545C7BFF6E}"/>
    <dgm:cxn modelId="{4E496A66-A490-4871-98D5-C033D8613E8E}" srcId="{5493C6E6-4909-408F-B827-100BA31FD18A}" destId="{59C8F808-C057-4937-9506-568A8930445B}" srcOrd="0" destOrd="0" parTransId="{F8615123-D02C-4588-B838-3B2C74B30F6B}" sibTransId="{AE62AEF7-5E4A-4659-8FCC-7C8C4DCAB492}"/>
    <dgm:cxn modelId="{53478088-41A5-490E-A205-2FE861065462}" type="presParOf" srcId="{029C64A8-0BE6-4F24-BC25-54BBD9F5B7AB}" destId="{AC0C4260-CF7B-4D7C-A79F-6FEF49973B0C}" srcOrd="0" destOrd="0" presId="urn:microsoft.com/office/officeart/2005/8/layout/hProcess9"/>
    <dgm:cxn modelId="{6E03FB8D-BC3E-47BB-9EB7-C2720970CFA6}" type="presParOf" srcId="{029C64A8-0BE6-4F24-BC25-54BBD9F5B7AB}" destId="{59D530D8-078F-44C5-9BB9-86F89E2BCC70}" srcOrd="1" destOrd="0" presId="urn:microsoft.com/office/officeart/2005/8/layout/hProcess9"/>
    <dgm:cxn modelId="{60F5CC54-0BDB-4E6C-BD5A-17E4AB84CD85}" type="presParOf" srcId="{59D530D8-078F-44C5-9BB9-86F89E2BCC70}" destId="{121B2ACC-0461-4631-845E-AA158788EBEB}" srcOrd="0" destOrd="0" presId="urn:microsoft.com/office/officeart/2005/8/layout/hProcess9"/>
    <dgm:cxn modelId="{99393579-ABE3-4558-98A7-CF429D7877CC}" type="presParOf" srcId="{59D530D8-078F-44C5-9BB9-86F89E2BCC70}" destId="{949D1AF1-DC19-4A3A-8070-5C925B14276C}" srcOrd="1" destOrd="0" presId="urn:microsoft.com/office/officeart/2005/8/layout/hProcess9"/>
    <dgm:cxn modelId="{40992511-AFFF-478A-9943-F6C251C7B2AD}" type="presParOf" srcId="{59D530D8-078F-44C5-9BB9-86F89E2BCC70}" destId="{0C049DD4-978E-4ABA-9CFD-A3872D9A8FD6}" srcOrd="2" destOrd="0" presId="urn:microsoft.com/office/officeart/2005/8/layout/hProcess9"/>
    <dgm:cxn modelId="{1BFCBA79-D410-439D-902A-F7143C983989}" type="presParOf" srcId="{59D530D8-078F-44C5-9BB9-86F89E2BCC70}" destId="{68BC5A99-F247-493E-8EF7-F435F754973C}" srcOrd="3" destOrd="0" presId="urn:microsoft.com/office/officeart/2005/8/layout/hProcess9"/>
    <dgm:cxn modelId="{9358A097-C874-4E33-B6CD-11D97D127D80}" type="presParOf" srcId="{59D530D8-078F-44C5-9BB9-86F89E2BCC70}" destId="{EF6FCD84-EC7A-4EB9-994C-6CE90FF30C30}" srcOrd="4" destOrd="0" presId="urn:microsoft.com/office/officeart/2005/8/layout/hProcess9"/>
    <dgm:cxn modelId="{20DD5D90-A7C4-4678-A2B8-3299C6CA4A42}" type="presParOf" srcId="{59D530D8-078F-44C5-9BB9-86F89E2BCC70}" destId="{79925ADA-CC49-4849-BEB7-C6A46A150D50}" srcOrd="5" destOrd="0" presId="urn:microsoft.com/office/officeart/2005/8/layout/hProcess9"/>
    <dgm:cxn modelId="{89AFAC1A-D43C-4B25-BDCC-B1D2CEB83399}" type="presParOf" srcId="{59D530D8-078F-44C5-9BB9-86F89E2BCC70}" destId="{CB8443EF-92C6-4871-9D26-1D83A496ACF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76AD1-2B6B-4141-B45E-CA5A7A15BB2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CB5C076-39F4-428A-8E7E-C89FC7A4411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Performance Inspection</a:t>
          </a:r>
          <a:endParaRPr lang="en-US" dirty="0">
            <a:solidFill>
              <a:schemeClr val="tx1"/>
            </a:solidFill>
          </a:endParaRPr>
        </a:p>
      </dgm:t>
    </dgm:pt>
    <dgm:pt modelId="{AB72F3A3-216A-44FC-BE72-2CA09B74029F}" type="parTrans" cxnId="{F798E078-B506-4D4E-BFCE-74F8008E62E4}">
      <dgm:prSet/>
      <dgm:spPr/>
      <dgm:t>
        <a:bodyPr/>
        <a:lstStyle/>
        <a:p>
          <a:endParaRPr lang="en-US"/>
        </a:p>
      </dgm:t>
    </dgm:pt>
    <dgm:pt modelId="{CC47971F-0017-48D7-944D-5500071A5A58}" type="sibTrans" cxnId="{F798E078-B506-4D4E-BFCE-74F8008E62E4}">
      <dgm:prSet/>
      <dgm:spPr/>
      <dgm:t>
        <a:bodyPr/>
        <a:lstStyle/>
        <a:p>
          <a:endParaRPr lang="en-US" dirty="0"/>
        </a:p>
      </dgm:t>
    </dgm:pt>
    <dgm:pt modelId="{ACDF6EC3-9E69-480B-B8CA-FEE5FAC1667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2F734CE2-E8E4-4965-AFDD-D24C7AF22840}" type="parTrans" cxnId="{067EB46A-B1CD-45B4-8878-B33AB301B504}">
      <dgm:prSet/>
      <dgm:spPr/>
      <dgm:t>
        <a:bodyPr/>
        <a:lstStyle/>
        <a:p>
          <a:endParaRPr lang="en-US"/>
        </a:p>
      </dgm:t>
    </dgm:pt>
    <dgm:pt modelId="{4464C505-5FA2-46B5-8E76-E12169C50514}" type="sibTrans" cxnId="{067EB46A-B1CD-45B4-8878-B33AB301B504}">
      <dgm:prSet/>
      <dgm:spPr/>
      <dgm:t>
        <a:bodyPr/>
        <a:lstStyle/>
        <a:p>
          <a:endParaRPr lang="en-US" dirty="0"/>
        </a:p>
      </dgm:t>
    </dgm:pt>
    <dgm:pt modelId="{65272E02-548E-4B35-9A50-1DE50734086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Performance</a:t>
          </a:r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Report</a:t>
          </a:r>
          <a:endParaRPr lang="en-US" dirty="0">
            <a:solidFill>
              <a:schemeClr val="tx1"/>
            </a:solidFill>
          </a:endParaRPr>
        </a:p>
      </dgm:t>
    </dgm:pt>
    <dgm:pt modelId="{FAA8EA2E-ACC2-4FEC-802B-F7A5E1ABED2A}" type="parTrans" cxnId="{B339E724-C06D-4595-A226-F1D6466A20CB}">
      <dgm:prSet/>
      <dgm:spPr/>
      <dgm:t>
        <a:bodyPr/>
        <a:lstStyle/>
        <a:p>
          <a:endParaRPr lang="en-US"/>
        </a:p>
      </dgm:t>
    </dgm:pt>
    <dgm:pt modelId="{35B4BD9E-5AC0-49EE-A511-247B665A3197}" type="sibTrans" cxnId="{B339E724-C06D-4595-A226-F1D6466A20CB}">
      <dgm:prSet/>
      <dgm:spPr/>
      <dgm:t>
        <a:bodyPr/>
        <a:lstStyle/>
        <a:p>
          <a:endParaRPr lang="en-US"/>
        </a:p>
      </dgm:t>
    </dgm:pt>
    <dgm:pt modelId="{BB45A7CA-6D38-4EDA-9FD0-D6C1EF773A7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Recommendations</a:t>
          </a:r>
          <a:endParaRPr lang="en-US" dirty="0">
            <a:solidFill>
              <a:schemeClr val="tx1"/>
            </a:solidFill>
          </a:endParaRPr>
        </a:p>
      </dgm:t>
    </dgm:pt>
    <dgm:pt modelId="{9410D6C6-759D-4590-9789-D2497D564D73}" type="parTrans" cxnId="{ABE0497E-57BD-4AB9-A074-36146B448C2D}">
      <dgm:prSet/>
      <dgm:spPr/>
      <dgm:t>
        <a:bodyPr/>
        <a:lstStyle/>
        <a:p>
          <a:endParaRPr lang="en-US"/>
        </a:p>
      </dgm:t>
    </dgm:pt>
    <dgm:pt modelId="{18CD85BD-A440-4303-8AC8-BA17984711DB}" type="sibTrans" cxnId="{ABE0497E-57BD-4AB9-A074-36146B448C2D}">
      <dgm:prSet/>
      <dgm:spPr/>
      <dgm:t>
        <a:bodyPr/>
        <a:lstStyle/>
        <a:p>
          <a:endParaRPr lang="en-US" dirty="0"/>
        </a:p>
      </dgm:t>
    </dgm:pt>
    <dgm:pt modelId="{D623B3C8-2800-419C-86D4-D807C2985BA0}" type="pres">
      <dgm:prSet presAssocID="{7C476AD1-2B6B-4141-B45E-CA5A7A15BB29}" presName="Name0" presStyleCnt="0">
        <dgm:presLayoutVars>
          <dgm:dir/>
          <dgm:resizeHandles val="exact"/>
        </dgm:presLayoutVars>
      </dgm:prSet>
      <dgm:spPr/>
    </dgm:pt>
    <dgm:pt modelId="{C141541D-1FC3-4268-99F6-7AD22623694D}" type="pres">
      <dgm:prSet presAssocID="{7C476AD1-2B6B-4141-B45E-CA5A7A15BB29}" presName="vNodes" presStyleCnt="0"/>
      <dgm:spPr/>
    </dgm:pt>
    <dgm:pt modelId="{43DDA43E-AEE4-4422-B1E0-2804F3E0D5B9}" type="pres">
      <dgm:prSet presAssocID="{4CB5C076-39F4-428A-8E7E-C89FC7A441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1CF12-55AB-4E2B-A39D-5F34876884E7}" type="pres">
      <dgm:prSet presAssocID="{CC47971F-0017-48D7-944D-5500071A5A58}" presName="spacerT" presStyleCnt="0"/>
      <dgm:spPr/>
    </dgm:pt>
    <dgm:pt modelId="{CD26C935-C68A-477D-888A-1C87DDF6DF6E}" type="pres">
      <dgm:prSet presAssocID="{CC47971F-0017-48D7-944D-5500071A5A5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EA9B954-B66E-45C5-BD2B-FBD6AF925CA7}" type="pres">
      <dgm:prSet presAssocID="{CC47971F-0017-48D7-944D-5500071A5A58}" presName="spacerB" presStyleCnt="0"/>
      <dgm:spPr/>
    </dgm:pt>
    <dgm:pt modelId="{D259E384-4DEF-4024-826B-B88189092262}" type="pres">
      <dgm:prSet presAssocID="{ACDF6EC3-9E69-480B-B8CA-FEE5FAC166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F7483-6EAF-4A76-884B-42C75B530AC4}" type="pres">
      <dgm:prSet presAssocID="{4464C505-5FA2-46B5-8E76-E12169C50514}" presName="spacerT" presStyleCnt="0"/>
      <dgm:spPr/>
    </dgm:pt>
    <dgm:pt modelId="{94855077-FEE9-4BBD-8B4D-F4E9335D8B04}" type="pres">
      <dgm:prSet presAssocID="{4464C505-5FA2-46B5-8E76-E12169C5051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7C0EC9-83B3-4D79-A252-1471D4F0A1D0}" type="pres">
      <dgm:prSet presAssocID="{4464C505-5FA2-46B5-8E76-E12169C50514}" presName="spacerB" presStyleCnt="0"/>
      <dgm:spPr/>
    </dgm:pt>
    <dgm:pt modelId="{ECF89D1A-E3E0-40AA-819F-3224A48D4E77}" type="pres">
      <dgm:prSet presAssocID="{BB45A7CA-6D38-4EDA-9FD0-D6C1EF773A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FBA4-7E18-4AA6-A177-6A26F88FF6B1}" type="pres">
      <dgm:prSet presAssocID="{7C476AD1-2B6B-4141-B45E-CA5A7A15BB29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6A1F0DDE-5453-4476-B440-605B19E30CC7}" type="pres">
      <dgm:prSet presAssocID="{7C476AD1-2B6B-4141-B45E-CA5A7A15BB2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DC1C510-46A7-4241-8CF1-60584489E83C}" type="pres">
      <dgm:prSet presAssocID="{7C476AD1-2B6B-4141-B45E-CA5A7A15BB29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9E724-C06D-4595-A226-F1D6466A20CB}" srcId="{7C476AD1-2B6B-4141-B45E-CA5A7A15BB29}" destId="{65272E02-548E-4B35-9A50-1DE507340869}" srcOrd="3" destOrd="0" parTransId="{FAA8EA2E-ACC2-4FEC-802B-F7A5E1ABED2A}" sibTransId="{35B4BD9E-5AC0-49EE-A511-247B665A3197}"/>
    <dgm:cxn modelId="{F4E9B624-71B4-4213-BAB1-3550A9DE262E}" type="presOf" srcId="{7C476AD1-2B6B-4141-B45E-CA5A7A15BB29}" destId="{D623B3C8-2800-419C-86D4-D807C2985BA0}" srcOrd="0" destOrd="0" presId="urn:microsoft.com/office/officeart/2005/8/layout/equation2"/>
    <dgm:cxn modelId="{5648AD2C-3DB2-4A23-AD0A-6BE3EE41D491}" type="presOf" srcId="{4CB5C076-39F4-428A-8E7E-C89FC7A44112}" destId="{43DDA43E-AEE4-4422-B1E0-2804F3E0D5B9}" srcOrd="0" destOrd="0" presId="urn:microsoft.com/office/officeart/2005/8/layout/equation2"/>
    <dgm:cxn modelId="{23A9EA2E-84E5-4D4D-8E70-30907780F75D}" type="presOf" srcId="{CC47971F-0017-48D7-944D-5500071A5A58}" destId="{CD26C935-C68A-477D-888A-1C87DDF6DF6E}" srcOrd="0" destOrd="0" presId="urn:microsoft.com/office/officeart/2005/8/layout/equation2"/>
    <dgm:cxn modelId="{F1157077-1071-47F3-A511-F2B1DDBEFAC8}" type="presOf" srcId="{BB45A7CA-6D38-4EDA-9FD0-D6C1EF773A74}" destId="{ECF89D1A-E3E0-40AA-819F-3224A48D4E77}" srcOrd="0" destOrd="0" presId="urn:microsoft.com/office/officeart/2005/8/layout/equation2"/>
    <dgm:cxn modelId="{9908B330-EB88-4627-8161-C9AD9874A2BD}" type="presOf" srcId="{18CD85BD-A440-4303-8AC8-BA17984711DB}" destId="{6A1F0DDE-5453-4476-B440-605B19E30CC7}" srcOrd="1" destOrd="0" presId="urn:microsoft.com/office/officeart/2005/8/layout/equation2"/>
    <dgm:cxn modelId="{067EB46A-B1CD-45B4-8878-B33AB301B504}" srcId="{7C476AD1-2B6B-4141-B45E-CA5A7A15BB29}" destId="{ACDF6EC3-9E69-480B-B8CA-FEE5FAC16675}" srcOrd="1" destOrd="0" parTransId="{2F734CE2-E8E4-4965-AFDD-D24C7AF22840}" sibTransId="{4464C505-5FA2-46B5-8E76-E12169C50514}"/>
    <dgm:cxn modelId="{789246EB-268A-49D6-ABA6-597F99E4882F}" type="presOf" srcId="{4464C505-5FA2-46B5-8E76-E12169C50514}" destId="{94855077-FEE9-4BBD-8B4D-F4E9335D8B04}" srcOrd="0" destOrd="0" presId="urn:microsoft.com/office/officeart/2005/8/layout/equation2"/>
    <dgm:cxn modelId="{D5D75577-B789-494A-A7B3-A8392DBA0FAF}" type="presOf" srcId="{65272E02-548E-4B35-9A50-1DE507340869}" destId="{7DC1C510-46A7-4241-8CF1-60584489E83C}" srcOrd="0" destOrd="0" presId="urn:microsoft.com/office/officeart/2005/8/layout/equation2"/>
    <dgm:cxn modelId="{ABE0497E-57BD-4AB9-A074-36146B448C2D}" srcId="{7C476AD1-2B6B-4141-B45E-CA5A7A15BB29}" destId="{BB45A7CA-6D38-4EDA-9FD0-D6C1EF773A74}" srcOrd="2" destOrd="0" parTransId="{9410D6C6-759D-4590-9789-D2497D564D73}" sibTransId="{18CD85BD-A440-4303-8AC8-BA17984711DB}"/>
    <dgm:cxn modelId="{68D91F7E-73BD-4440-9207-66F36CDD15FA}" type="presOf" srcId="{18CD85BD-A440-4303-8AC8-BA17984711DB}" destId="{F87CFBA4-7E18-4AA6-A177-6A26F88FF6B1}" srcOrd="0" destOrd="0" presId="urn:microsoft.com/office/officeart/2005/8/layout/equation2"/>
    <dgm:cxn modelId="{119F43A3-ADC3-4312-963B-2237F37E141A}" type="presOf" srcId="{ACDF6EC3-9E69-480B-B8CA-FEE5FAC16675}" destId="{D259E384-4DEF-4024-826B-B88189092262}" srcOrd="0" destOrd="0" presId="urn:microsoft.com/office/officeart/2005/8/layout/equation2"/>
    <dgm:cxn modelId="{F798E078-B506-4D4E-BFCE-74F8008E62E4}" srcId="{7C476AD1-2B6B-4141-B45E-CA5A7A15BB29}" destId="{4CB5C076-39F4-428A-8E7E-C89FC7A44112}" srcOrd="0" destOrd="0" parTransId="{AB72F3A3-216A-44FC-BE72-2CA09B74029F}" sibTransId="{CC47971F-0017-48D7-944D-5500071A5A58}"/>
    <dgm:cxn modelId="{47100E44-09FB-4A8D-B627-4B27BE17FF91}" type="presParOf" srcId="{D623B3C8-2800-419C-86D4-D807C2985BA0}" destId="{C141541D-1FC3-4268-99F6-7AD22623694D}" srcOrd="0" destOrd="0" presId="urn:microsoft.com/office/officeart/2005/8/layout/equation2"/>
    <dgm:cxn modelId="{6E4240CF-B5C1-4B14-8DFC-CCB16DE50D95}" type="presParOf" srcId="{C141541D-1FC3-4268-99F6-7AD22623694D}" destId="{43DDA43E-AEE4-4422-B1E0-2804F3E0D5B9}" srcOrd="0" destOrd="0" presId="urn:microsoft.com/office/officeart/2005/8/layout/equation2"/>
    <dgm:cxn modelId="{C4DA6B56-7B3B-486F-8DA5-36E7EB75A30C}" type="presParOf" srcId="{C141541D-1FC3-4268-99F6-7AD22623694D}" destId="{E531CF12-55AB-4E2B-A39D-5F34876884E7}" srcOrd="1" destOrd="0" presId="urn:microsoft.com/office/officeart/2005/8/layout/equation2"/>
    <dgm:cxn modelId="{4DEB0A9F-9FD4-404A-AFDF-B61C09B0FA6D}" type="presParOf" srcId="{C141541D-1FC3-4268-99F6-7AD22623694D}" destId="{CD26C935-C68A-477D-888A-1C87DDF6DF6E}" srcOrd="2" destOrd="0" presId="urn:microsoft.com/office/officeart/2005/8/layout/equation2"/>
    <dgm:cxn modelId="{6B9CFB78-138E-4811-897B-5E46663D653C}" type="presParOf" srcId="{C141541D-1FC3-4268-99F6-7AD22623694D}" destId="{6EA9B954-B66E-45C5-BD2B-FBD6AF925CA7}" srcOrd="3" destOrd="0" presId="urn:microsoft.com/office/officeart/2005/8/layout/equation2"/>
    <dgm:cxn modelId="{35526537-3733-42E9-98B5-497E419196F5}" type="presParOf" srcId="{C141541D-1FC3-4268-99F6-7AD22623694D}" destId="{D259E384-4DEF-4024-826B-B88189092262}" srcOrd="4" destOrd="0" presId="urn:microsoft.com/office/officeart/2005/8/layout/equation2"/>
    <dgm:cxn modelId="{CEA102A9-2201-4171-9B37-1A55FD31E9A5}" type="presParOf" srcId="{C141541D-1FC3-4268-99F6-7AD22623694D}" destId="{467F7483-6EAF-4A76-884B-42C75B530AC4}" srcOrd="5" destOrd="0" presId="urn:microsoft.com/office/officeart/2005/8/layout/equation2"/>
    <dgm:cxn modelId="{7DE24627-7727-4A1F-9452-24DDA889CB78}" type="presParOf" srcId="{C141541D-1FC3-4268-99F6-7AD22623694D}" destId="{94855077-FEE9-4BBD-8B4D-F4E9335D8B04}" srcOrd="6" destOrd="0" presId="urn:microsoft.com/office/officeart/2005/8/layout/equation2"/>
    <dgm:cxn modelId="{633D64C5-D333-4374-8C8E-CF3F6035A414}" type="presParOf" srcId="{C141541D-1FC3-4268-99F6-7AD22623694D}" destId="{5C7C0EC9-83B3-4D79-A252-1471D4F0A1D0}" srcOrd="7" destOrd="0" presId="urn:microsoft.com/office/officeart/2005/8/layout/equation2"/>
    <dgm:cxn modelId="{FDE40601-518B-4F94-A5D6-7F6259D81A14}" type="presParOf" srcId="{C141541D-1FC3-4268-99F6-7AD22623694D}" destId="{ECF89D1A-E3E0-40AA-819F-3224A48D4E77}" srcOrd="8" destOrd="0" presId="urn:microsoft.com/office/officeart/2005/8/layout/equation2"/>
    <dgm:cxn modelId="{A99B0DD2-3A4F-414E-8925-F41A77764DBD}" type="presParOf" srcId="{D623B3C8-2800-419C-86D4-D807C2985BA0}" destId="{F87CFBA4-7E18-4AA6-A177-6A26F88FF6B1}" srcOrd="1" destOrd="0" presId="urn:microsoft.com/office/officeart/2005/8/layout/equation2"/>
    <dgm:cxn modelId="{72D0674F-4FC0-496E-AE4E-5B4AB93A6D5D}" type="presParOf" srcId="{F87CFBA4-7E18-4AA6-A177-6A26F88FF6B1}" destId="{6A1F0DDE-5453-4476-B440-605B19E30CC7}" srcOrd="0" destOrd="0" presId="urn:microsoft.com/office/officeart/2005/8/layout/equation2"/>
    <dgm:cxn modelId="{3A40DB31-7CD0-4284-AB85-ED177E9B8C32}" type="presParOf" srcId="{D623B3C8-2800-419C-86D4-D807C2985BA0}" destId="{7DC1C510-46A7-4241-8CF1-60584489E83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3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9F2F-FA7F-4C63-889B-F25D9C0BE0E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6360-D4F5-4FA1-A6A2-613EDD35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itcfs007.dot.state.oh.us/odrive/Construction/Gucker/D1%20Construction%20School/vertical%20sag%20130558_CB%203A-CB%203A_10282014.wmv" TargetMode="External"/><Relationship Id="rId2" Type="http://schemas.openxmlformats.org/officeDocument/2006/relationships/hyperlink" Target="file://itcfs007.dot.state.oh.us/odrive/Construction/Gucker/D1%20Construction%20School/31-D6-D7.m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400" y="1122363"/>
            <a:ext cx="6654800" cy="2387600"/>
          </a:xfrm>
        </p:spPr>
        <p:txBody>
          <a:bodyPr/>
          <a:lstStyle/>
          <a:p>
            <a:r>
              <a:rPr lang="en-US" b="1" dirty="0" smtClean="0"/>
              <a:t>Item 611 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100" y="3661858"/>
            <a:ext cx="5549900" cy="1655762"/>
          </a:xfrm>
        </p:spPr>
        <p:txBody>
          <a:bodyPr/>
          <a:lstStyle/>
          <a:p>
            <a:r>
              <a:rPr lang="en-US" dirty="0" smtClean="0"/>
              <a:t>Performance Based </a:t>
            </a:r>
            <a:r>
              <a:rPr lang="en-US" dirty="0" smtClean="0"/>
              <a:t>Specification</a:t>
            </a:r>
          </a:p>
          <a:p>
            <a:r>
              <a:rPr lang="en-US" dirty="0" smtClean="0"/>
              <a:t>Hans Gucker, </a:t>
            </a:r>
            <a:r>
              <a:rPr lang="en-US" dirty="0"/>
              <a:t>P.E.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6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Construction Inspections</a:t>
            </a:r>
            <a:r>
              <a:rPr lang="en-US" b="1" dirty="0"/>
              <a:t/>
            </a:r>
            <a:br>
              <a:rPr lang="en-US" b="1" dirty="0"/>
            </a:br>
            <a:endParaRPr lang="en-US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33475"/>
            <a:ext cx="6705600" cy="2362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Performed by Contractor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Documents compliance with installation plan – Quality Control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Modified installation - require modified installation plan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Density testing included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97" y="3607071"/>
            <a:ext cx="5349875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59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Construction Inspections</a:t>
            </a:r>
            <a:r>
              <a:rPr lang="en-US" b="1" dirty="0"/>
              <a:t/>
            </a:r>
            <a:br>
              <a:rPr lang="en-US" b="1" dirty="0"/>
            </a:br>
            <a:endParaRPr lang="en-US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33477"/>
            <a:ext cx="6248400" cy="501491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Field Observations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/>
              <a:t>Poor quality or minimal inspections – untrained personnel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/>
              <a:t>Rubber stamped inspection forms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/>
              <a:t>Transfer of inspection forms has been typically slow or not occurring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/>
              <a:t>Modifying installation -                                          without informing                                                      Engineer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sz="2400" dirty="0"/>
          </a:p>
          <a:p>
            <a:pPr marL="457189" lvl="1" indent="0">
              <a:buNone/>
              <a:defRPr/>
            </a:pPr>
            <a:endParaRPr lang="en-US" sz="800" dirty="0"/>
          </a:p>
          <a:p>
            <a:pPr marL="342891" lvl="1" indent="-342891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2400" dirty="0"/>
          </a:p>
        </p:txBody>
      </p:sp>
      <p:pic>
        <p:nvPicPr>
          <p:cNvPr id="15365" name="Picture 11" descr="191_91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3842610"/>
            <a:ext cx="4194175" cy="30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2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Performance Reports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65540" y="1447800"/>
            <a:ext cx="5943600" cy="4724400"/>
          </a:xfrm>
        </p:spPr>
        <p:txBody>
          <a:bodyPr/>
          <a:lstStyle/>
          <a:p>
            <a:r>
              <a:rPr lang="en-US" altLang="en-US" dirty="0" smtClean="0"/>
              <a:t>Final submittal – documents performance</a:t>
            </a:r>
          </a:p>
          <a:p>
            <a:pPr lvl="1"/>
            <a:r>
              <a:rPr lang="en-US" altLang="en-US" dirty="0" smtClean="0"/>
              <a:t>Includes Performance Inspection </a:t>
            </a:r>
          </a:p>
          <a:p>
            <a:pPr lvl="1"/>
            <a:r>
              <a:rPr lang="en-US" altLang="en-US" dirty="0" smtClean="0"/>
              <a:t>Independent Engineer evaluation</a:t>
            </a:r>
          </a:p>
          <a:p>
            <a:pPr lvl="1"/>
            <a:r>
              <a:rPr lang="en-US" altLang="en-US" dirty="0" smtClean="0"/>
              <a:t>Location data Types A &amp; B</a:t>
            </a:r>
          </a:p>
          <a:p>
            <a:endParaRPr lang="en-US" altLang="en-US" dirty="0" smtClean="0"/>
          </a:p>
          <a:p>
            <a:r>
              <a:rPr lang="en-US" altLang="en-US" sz="2400" dirty="0"/>
              <a:t>District should not accept work if </a:t>
            </a:r>
            <a:r>
              <a:rPr lang="en-US" altLang="en-US" sz="2400" u="sng" dirty="0"/>
              <a:t>all</a:t>
            </a:r>
            <a:r>
              <a:rPr lang="en-US" altLang="en-US" sz="2400" dirty="0"/>
              <a:t> information is not present</a:t>
            </a:r>
            <a:endParaRPr lang="en-US" altLang="en-US" sz="2000" dirty="0"/>
          </a:p>
          <a:p>
            <a:pPr lvl="1"/>
            <a:r>
              <a:rPr lang="en-US" altLang="en-US" sz="2000" dirty="0"/>
              <a:t>Evaluation needs to identify all deficiencies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9747891"/>
              </p:ext>
            </p:extLst>
          </p:nvPr>
        </p:nvGraphicFramePr>
        <p:xfrm>
          <a:off x="6865909" y="1012166"/>
          <a:ext cx="221770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26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 descr="\\itcfs032\rtriviso$\My Pictures\Laser Profiler Photos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72" y="2995001"/>
            <a:ext cx="3031489" cy="228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68288"/>
            <a:ext cx="77724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Performance Inspection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88325"/>
            <a:ext cx="6858000" cy="5365751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u="sng" dirty="0" smtClean="0"/>
              <a:t>Only (Type A, B &amp; C)</a:t>
            </a:r>
            <a:r>
              <a:rPr lang="en-US" dirty="0" smtClean="0"/>
              <a:t> conduits and structures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Performed 30-90 day after installation period – based on each conduit phase 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Begins after rough subgrade compaction 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Manual or </a:t>
            </a:r>
            <a:r>
              <a:rPr lang="en-US" dirty="0" smtClean="0"/>
              <a:t>remote – </a:t>
            </a:r>
            <a:r>
              <a:rPr lang="en-US" u="sng" dirty="0" smtClean="0"/>
              <a:t>both</a:t>
            </a:r>
            <a:r>
              <a:rPr lang="en-US" dirty="0" smtClean="0"/>
              <a:t>                                    </a:t>
            </a:r>
            <a:r>
              <a:rPr lang="en-US" u="sng" dirty="0" smtClean="0"/>
              <a:t>require video</a:t>
            </a:r>
            <a:endParaRPr lang="en-US" u="sng" dirty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Independent Engineer                                     evaluates findings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30 day waiting period may be waived</a:t>
            </a:r>
          </a:p>
          <a:p>
            <a:pPr lvl="1">
              <a:defRPr/>
            </a:pPr>
            <a:r>
              <a:rPr lang="en-US" dirty="0" smtClean="0"/>
              <a:t>Very few instances when waiver applies</a:t>
            </a:r>
          </a:p>
          <a:p>
            <a:pPr lvl="2">
              <a:defRPr/>
            </a:pPr>
            <a:r>
              <a:rPr lang="en-US" dirty="0" smtClean="0"/>
              <a:t>No access to conduit</a:t>
            </a:r>
          </a:p>
          <a:p>
            <a:pPr lvl="2">
              <a:defRPr/>
            </a:pPr>
            <a:r>
              <a:rPr lang="en-US" dirty="0" smtClean="0"/>
              <a:t>Inspection needs to be planned into work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5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68288"/>
            <a:ext cx="77724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Performance Inspection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19755"/>
            <a:ext cx="6019800" cy="447675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Field Observations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Only parts of a conduit inspected</a:t>
            </a:r>
          </a:p>
          <a:p>
            <a:pPr lvl="2">
              <a:defRPr/>
            </a:pPr>
            <a:r>
              <a:rPr lang="en-US" dirty="0" smtClean="0"/>
              <a:t>All joints…not only some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Manual inspection not videoed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Surface settlements not observed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Mandrels not meeting size requirements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Based on nominal pipe size  reference SS902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8437" name="Picture 3" descr="\\itcfs032\rtriviso$\My Pictures\SteelDeflectionGau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851400"/>
            <a:ext cx="2343151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32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68288"/>
            <a:ext cx="77724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Inspection Videos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6858000" cy="516255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Field Observations</a:t>
            </a:r>
          </a:p>
          <a:p>
            <a:pPr lvl="1">
              <a:defRPr/>
            </a:pPr>
            <a:r>
              <a:rPr lang="en-US" dirty="0" smtClean="0"/>
              <a:t>Remote inspections require crawler mounted camera per SS902</a:t>
            </a:r>
          </a:p>
          <a:p>
            <a:pPr lvl="1">
              <a:defRPr/>
            </a:pPr>
            <a:r>
              <a:rPr lang="en-US" dirty="0" smtClean="0"/>
              <a:t>Ability to measure cracks and joint gaps</a:t>
            </a:r>
          </a:p>
          <a:p>
            <a:pPr lvl="1">
              <a:defRPr/>
            </a:pPr>
            <a:r>
              <a:rPr lang="en-US" dirty="0" smtClean="0"/>
              <a:t>Consider how files are presented to project</a:t>
            </a:r>
          </a:p>
          <a:p>
            <a:pPr lvl="2">
              <a:defRPr/>
            </a:pPr>
            <a:r>
              <a:rPr lang="en-US" dirty="0" smtClean="0"/>
              <a:t>Organize so run can be identified by file name</a:t>
            </a:r>
          </a:p>
          <a:p>
            <a:pPr lvl="2">
              <a:defRPr/>
            </a:pPr>
            <a:r>
              <a:rPr lang="en-US" dirty="0" smtClean="0"/>
              <a:t>File size</a:t>
            </a:r>
          </a:p>
          <a:p>
            <a:pPr lvl="2">
              <a:defRPr/>
            </a:pPr>
            <a:r>
              <a:rPr lang="en-US" dirty="0" smtClean="0"/>
              <a:t>Ensure material can be retrieved</a:t>
            </a:r>
          </a:p>
          <a:p>
            <a:pPr lvl="3">
              <a:defRPr/>
            </a:pPr>
            <a:r>
              <a:rPr lang="en-US" dirty="0" smtClean="0"/>
              <a:t>CD’s with paper cover can become unreadable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Project Examples…</a:t>
            </a:r>
          </a:p>
          <a:p>
            <a:pPr lvl="2">
              <a:defRPr/>
            </a:pPr>
            <a:r>
              <a:rPr lang="en-US" sz="1733" dirty="0">
                <a:hlinkClick r:id="rId2" action="ppaction://hlinkfile"/>
              </a:rPr>
              <a:t>O:\Construction\Gucker\D1 Construction School\31-D6-D7.mpg</a:t>
            </a:r>
            <a:endParaRPr lang="en-US" sz="1733" dirty="0"/>
          </a:p>
          <a:p>
            <a:pPr lvl="2">
              <a:defRPr/>
            </a:pPr>
            <a:r>
              <a:rPr lang="en-US" sz="1733" dirty="0">
                <a:hlinkClick r:id="rId3" action="ppaction://hlinkfile"/>
              </a:rPr>
              <a:t>O:\Construction\Gucker\D1 Construction School\vertical sag 130558_CB 3A-CB 3A_10282014.wmv</a:t>
            </a:r>
            <a:endParaRPr lang="en-US" sz="1733" dirty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7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607060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-127000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Engineer Evaluations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4343401"/>
            <a:ext cx="6299200" cy="825500"/>
          </a:xfrm>
          <a:solidFill>
            <a:schemeClr val="tx2">
              <a:alpha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No noted deficiency in evaluation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001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0143"/>
            <a:ext cx="9159803" cy="607084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803" y="-127000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Engineer Evaluations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203" y="2514601"/>
            <a:ext cx="6299200" cy="825500"/>
          </a:xfrm>
          <a:solidFill>
            <a:schemeClr val="tx2">
              <a:alpha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Vertical sag not noted in evaluation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89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803" y="-127000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Engineer Evaluations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" y="2209800"/>
            <a:ext cx="4548629" cy="2514600"/>
          </a:xfrm>
          <a:solidFill>
            <a:schemeClr val="tx2">
              <a:alpha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Horizontal deflection at beginning of pipe – not noted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739869"/>
            <a:ext cx="4588597" cy="61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5257800"/>
            <a:ext cx="6959600" cy="7112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21920" tIns="60960" rIns="121920" bIns="6096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D459E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Racking vs. Deflection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94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611 Spec Update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708" y="1825625"/>
            <a:ext cx="7062326" cy="4351338"/>
          </a:xfrm>
        </p:spPr>
        <p:txBody>
          <a:bodyPr/>
          <a:lstStyle/>
          <a:p>
            <a:r>
              <a:rPr lang="en-US" dirty="0" smtClean="0"/>
              <a:t>Recent Spec Changes – January 2015</a:t>
            </a:r>
          </a:p>
          <a:p>
            <a:pPr lvl="1"/>
            <a:r>
              <a:rPr lang="en-US" dirty="0"/>
              <a:t>Require geotextile fabric over coarse aggregate backfill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Final </a:t>
            </a:r>
            <a:r>
              <a:rPr lang="en-US" dirty="0"/>
              <a:t>Backfill shall meet </a:t>
            </a:r>
            <a:r>
              <a:rPr lang="en-US" dirty="0" smtClean="0"/>
              <a:t>requirements of Item 203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0212" y="4232692"/>
            <a:ext cx="2945317" cy="22089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09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96" y="28194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/>
              <a:t>Questions/</a:t>
            </a:r>
            <a:r>
              <a:rPr lang="en-US" b="1" smtClean="0"/>
              <a:t>Disscussion</a:t>
            </a:r>
            <a:r>
              <a:rPr lang="en-US" b="1" dirty="0" smtClean="0"/>
              <a:t>?</a:t>
            </a:r>
            <a:endParaRPr lang="en-US" sz="3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6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0777652"/>
              </p:ext>
            </p:extLst>
          </p:nvPr>
        </p:nvGraphicFramePr>
        <p:xfrm>
          <a:off x="518444" y="859565"/>
          <a:ext cx="8437549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8280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611 Review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5060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8280400" cy="1143000"/>
          </a:xfrm>
        </p:spPr>
        <p:txBody>
          <a:bodyPr/>
          <a:lstStyle/>
          <a:p>
            <a:pPr algn="ctr"/>
            <a:r>
              <a:rPr lang="en-US" altLang="en-US" b="1" dirty="0"/>
              <a:t>611 Project </a:t>
            </a:r>
            <a:r>
              <a:rPr lang="en-US" altLang="en-US" b="1" dirty="0" smtClean="0"/>
              <a:t>Submittals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67200" y="1947865"/>
            <a:ext cx="4876800" cy="2700337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/>
              <a:t>Shop Drawings </a:t>
            </a:r>
            <a:r>
              <a:rPr lang="en-US" altLang="en-US" sz="2000" b="1" dirty="0"/>
              <a:t>(as required)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b="1" dirty="0" smtClean="0"/>
              <a:t>Installation Plan</a:t>
            </a:r>
            <a:endParaRPr lang="en-US" altLang="en-US" dirty="0" smtClean="0"/>
          </a:p>
          <a:p>
            <a:r>
              <a:rPr lang="en-US" altLang="en-US" b="1" dirty="0" smtClean="0"/>
              <a:t>Construction Inspection Forms</a:t>
            </a:r>
            <a:endParaRPr lang="en-US" altLang="en-US" dirty="0" smtClean="0"/>
          </a:p>
          <a:p>
            <a:r>
              <a:rPr lang="en-US" altLang="en-US" b="1" dirty="0" smtClean="0"/>
              <a:t>Performance Report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7" name="Left Brace 6"/>
          <p:cNvSpPr/>
          <p:nvPr/>
        </p:nvSpPr>
        <p:spPr>
          <a:xfrm>
            <a:off x="3860800" y="2928440"/>
            <a:ext cx="406400" cy="1320800"/>
          </a:xfrm>
          <a:prstGeom prst="leftBrace">
            <a:avLst>
              <a:gd name="adj1" fmla="val 46238"/>
              <a:gd name="adj2" fmla="val 4880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1727200" y="2679580"/>
            <a:ext cx="213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Critical elements of the performance spec</a:t>
            </a:r>
          </a:p>
        </p:txBody>
      </p:sp>
    </p:spTree>
    <p:extLst>
      <p:ext uri="{BB962C8B-B14F-4D97-AF65-F5344CB8AC3E}">
        <p14:creationId xmlns:p14="http://schemas.microsoft.com/office/powerpoint/2010/main" val="164529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533400" y="525435"/>
            <a:ext cx="8229600" cy="701731"/>
          </a:xfrm>
        </p:spPr>
        <p:txBody>
          <a:bodyPr>
            <a:spAutoFit/>
          </a:bodyPr>
          <a:lstStyle/>
          <a:p>
            <a:pPr algn="ctr"/>
            <a:r>
              <a:rPr lang="en-US" altLang="en-US" b="1" dirty="0" smtClean="0"/>
              <a:t>Shop Drawings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96270" y="1379435"/>
            <a:ext cx="7088736" cy="45259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Two cases where shop drawings get forwarded on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altLang="en-US" sz="2000" dirty="0"/>
              <a:t>Load rating calculations (structures under ODOT road)</a:t>
            </a:r>
          </a:p>
          <a:p>
            <a:pPr marL="1314416" lvl="2" indent="-457189"/>
            <a:r>
              <a:rPr lang="en-US" altLang="en-US" sz="1600" dirty="0"/>
              <a:t>Send to District P&amp;E Eng.            forward to OSE</a:t>
            </a:r>
          </a:p>
          <a:p>
            <a:pPr marL="914377" lvl="1" indent="-457189">
              <a:buFont typeface="+mj-lt"/>
              <a:buAutoNum type="arabicPeriod"/>
            </a:pPr>
            <a:endParaRPr lang="en-US" altLang="en-US" sz="2000" dirty="0"/>
          </a:p>
          <a:p>
            <a:pPr marL="914377" lvl="1" indent="-457189">
              <a:buFont typeface="+mj-lt"/>
              <a:buAutoNum type="arabicPeriod"/>
            </a:pPr>
            <a:r>
              <a:rPr lang="en-US" altLang="en-US" sz="2000" dirty="0"/>
              <a:t>Change in structure type – verify hydraulic design</a:t>
            </a:r>
          </a:p>
          <a:p>
            <a:pPr marL="1314416" lvl="2" indent="-457189"/>
            <a:r>
              <a:rPr lang="en-US" altLang="en-US" sz="1600" dirty="0"/>
              <a:t>Send to District Hyd. Eng.           forward to OHE</a:t>
            </a:r>
          </a:p>
          <a:p>
            <a:endParaRPr lang="en-US" altLang="en-US" sz="2400" dirty="0"/>
          </a:p>
          <a:p>
            <a:r>
              <a:rPr lang="en-US" altLang="en-US" sz="2400" dirty="0"/>
              <a:t>Signed by registered engineer (language revised in 800 – One Engineer only)</a:t>
            </a:r>
          </a:p>
          <a:p>
            <a:r>
              <a:rPr lang="en-US" altLang="en-US" sz="2400" dirty="0"/>
              <a:t>Department has </a:t>
            </a:r>
            <a:r>
              <a:rPr lang="en-US" altLang="en-US" sz="2400" u="sng" dirty="0"/>
              <a:t>15</a:t>
            </a:r>
            <a:r>
              <a:rPr lang="en-US" altLang="en-US" sz="2400" dirty="0"/>
              <a:t> days for the review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779806" y="2237768"/>
            <a:ext cx="304800" cy="10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ight Arrow 6"/>
          <p:cNvSpPr/>
          <p:nvPr/>
        </p:nvSpPr>
        <p:spPr>
          <a:xfrm>
            <a:off x="5779806" y="3197701"/>
            <a:ext cx="304800" cy="10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9714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Installation Plans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338515"/>
            <a:ext cx="7886700" cy="4351338"/>
          </a:xfrm>
        </p:spPr>
        <p:txBody>
          <a:bodyPr/>
          <a:lstStyle/>
          <a:p>
            <a:r>
              <a:rPr lang="en-US" dirty="0" smtClean="0"/>
              <a:t>Needs to be specific… general</a:t>
            </a:r>
          </a:p>
          <a:p>
            <a:pPr lvl="1"/>
            <a:r>
              <a:rPr lang="en-US" dirty="0" smtClean="0"/>
              <a:t>8 items required – </a:t>
            </a:r>
            <a:r>
              <a:rPr lang="en-US" u="sng" dirty="0" smtClean="0"/>
              <a:t>for each run</a:t>
            </a:r>
          </a:p>
          <a:p>
            <a:pPr lvl="1"/>
            <a:r>
              <a:rPr lang="en-US" dirty="0" smtClean="0"/>
              <a:t>Manufacturer must sign off on installation plan</a:t>
            </a:r>
          </a:p>
          <a:p>
            <a:pPr lvl="1"/>
            <a:r>
              <a:rPr lang="en-US" dirty="0" smtClean="0"/>
              <a:t>Revised installation method or material requires a revised plan (signed by manufacturer)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01"/>
            <a:ext cx="9144000" cy="32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72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25600" y="1219202"/>
            <a:ext cx="7289800" cy="27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tx1"/>
                </a:solidFill>
              </a:rPr>
              <a:t>Field Observations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</a:rPr>
              <a:t>Small culvert projects still problematic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</a:rPr>
              <a:t>Incomplete – not all runs or structures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</a:rPr>
              <a:t>Slow &amp; Unorganized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</a:rPr>
              <a:t>Backfill material or compaction changing during construction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>
              <a:defRPr/>
            </a:pPr>
            <a:endParaRPr lang="en-US" kern="0" dirty="0"/>
          </a:p>
          <a:p>
            <a:pPr>
              <a:defRPr/>
            </a:pPr>
            <a:endParaRPr lang="en-US" sz="28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Installation Plans</a:t>
            </a:r>
            <a:r>
              <a:rPr lang="en-US" sz="3600" b="1" dirty="0">
                <a:ea typeface="+mn-ea"/>
                <a:cs typeface="+mn-cs"/>
              </a:rPr>
              <a:t/>
            </a:r>
            <a:br>
              <a:rPr lang="en-US" sz="3600" b="1" dirty="0">
                <a:ea typeface="+mn-ea"/>
                <a:cs typeface="+mn-cs"/>
              </a:rPr>
            </a:br>
            <a:endParaRPr lang="en-US" sz="3600" b="1" dirty="0">
              <a:ea typeface="+mn-ea"/>
              <a:cs typeface="+mn-cs"/>
            </a:endParaRP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685461"/>
            <a:ext cx="4165600" cy="316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25600" y="3714247"/>
            <a:ext cx="3454400" cy="27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  <a:defRPr/>
            </a:pPr>
            <a:r>
              <a:rPr lang="en-US" sz="2533" kern="0" dirty="0">
                <a:solidFill>
                  <a:schemeClr val="tx1"/>
                </a:solidFill>
              </a:rPr>
              <a:t>Manufacturers not reviewing plan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>
              <a:defRPr/>
            </a:pPr>
            <a:endParaRPr lang="en-US" kern="0" dirty="0"/>
          </a:p>
          <a:p>
            <a:pPr>
              <a:defRPr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77520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709158" y="1155702"/>
            <a:ext cx="7206241" cy="15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tx1"/>
                </a:solidFill>
              </a:rPr>
              <a:t>Backfill material</a:t>
            </a:r>
          </a:p>
          <a:p>
            <a:pPr lvl="1">
              <a:defRPr/>
            </a:pPr>
            <a:r>
              <a:rPr lang="en-US" sz="2667" kern="0" dirty="0">
                <a:solidFill>
                  <a:schemeClr val="tx1"/>
                </a:solidFill>
              </a:rPr>
              <a:t>All backfill &amp; bedding material required to be identified – with compaction</a:t>
            </a:r>
          </a:p>
          <a:p>
            <a:pPr lvl="1">
              <a:defRPr/>
            </a:pPr>
            <a:r>
              <a:rPr lang="en-US" sz="2667" kern="0" dirty="0">
                <a:solidFill>
                  <a:schemeClr val="tx1"/>
                </a:solidFill>
              </a:rPr>
              <a:t>Structural and Final backfill now defined</a:t>
            </a:r>
          </a:p>
          <a:p>
            <a:pPr marL="609585" lvl="1" indent="0">
              <a:buNone/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>
              <a:defRPr/>
            </a:pPr>
            <a:endParaRPr lang="en-US" kern="0" dirty="0">
              <a:solidFill>
                <a:srgbClr val="0D459E"/>
              </a:solidFill>
            </a:endParaRPr>
          </a:p>
          <a:p>
            <a:pPr>
              <a:defRPr/>
            </a:pPr>
            <a:endParaRPr lang="en-US" sz="1800" dirty="0">
              <a:solidFill>
                <a:srgbClr val="0D459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ChangeAspect="1"/>
          </p:cNvSpPr>
          <p:nvPr/>
        </p:nvSpPr>
        <p:spPr>
          <a:xfrm>
            <a:off x="3241677" y="3994151"/>
            <a:ext cx="2670175" cy="1693863"/>
          </a:xfrm>
          <a:custGeom>
            <a:avLst/>
            <a:gdLst>
              <a:gd name="connsiteX0" fmla="*/ 0 w 2670772"/>
              <a:gd name="connsiteY0" fmla="*/ 1692998 h 1692998"/>
              <a:gd name="connsiteX1" fmla="*/ 9053 w 2670772"/>
              <a:gd name="connsiteY1" fmla="*/ 0 h 1692998"/>
              <a:gd name="connsiteX2" fmla="*/ 2670772 w 2670772"/>
              <a:gd name="connsiteY2" fmla="*/ 0 h 1692998"/>
              <a:gd name="connsiteX3" fmla="*/ 2661719 w 2670772"/>
              <a:gd name="connsiteY3" fmla="*/ 1692998 h 1692998"/>
              <a:gd name="connsiteX4" fmla="*/ 2190939 w 2670772"/>
              <a:gd name="connsiteY4" fmla="*/ 1692998 h 1692998"/>
              <a:gd name="connsiteX5" fmla="*/ 2209046 w 2670772"/>
              <a:gd name="connsiteY5" fmla="*/ 1439501 h 1692998"/>
              <a:gd name="connsiteX6" fmla="*/ 2136618 w 2670772"/>
              <a:gd name="connsiteY6" fmla="*/ 1204110 h 1692998"/>
              <a:gd name="connsiteX7" fmla="*/ 1991762 w 2670772"/>
              <a:gd name="connsiteY7" fmla="*/ 968720 h 1692998"/>
              <a:gd name="connsiteX8" fmla="*/ 1765426 w 2670772"/>
              <a:gd name="connsiteY8" fmla="*/ 778598 h 1692998"/>
              <a:gd name="connsiteX9" fmla="*/ 1566250 w 2670772"/>
              <a:gd name="connsiteY9" fmla="*/ 706170 h 1692998"/>
              <a:gd name="connsiteX10" fmla="*/ 1376127 w 2670772"/>
              <a:gd name="connsiteY10" fmla="*/ 669956 h 1692998"/>
              <a:gd name="connsiteX11" fmla="*/ 1086416 w 2670772"/>
              <a:gd name="connsiteY11" fmla="*/ 715223 h 1692998"/>
              <a:gd name="connsiteX12" fmla="*/ 869133 w 2670772"/>
              <a:gd name="connsiteY12" fmla="*/ 805758 h 1692998"/>
              <a:gd name="connsiteX13" fmla="*/ 679010 w 2670772"/>
              <a:gd name="connsiteY13" fmla="*/ 968720 h 1692998"/>
              <a:gd name="connsiteX14" fmla="*/ 552261 w 2670772"/>
              <a:gd name="connsiteY14" fmla="*/ 1176950 h 1692998"/>
              <a:gd name="connsiteX15" fmla="*/ 488887 w 2670772"/>
              <a:gd name="connsiteY15" fmla="*/ 1403287 h 1692998"/>
              <a:gd name="connsiteX16" fmla="*/ 497941 w 2670772"/>
              <a:gd name="connsiteY16" fmla="*/ 1575303 h 1692998"/>
              <a:gd name="connsiteX17" fmla="*/ 497941 w 2670772"/>
              <a:gd name="connsiteY17" fmla="*/ 1692998 h 1692998"/>
              <a:gd name="connsiteX18" fmla="*/ 0 w 2670772"/>
              <a:gd name="connsiteY18" fmla="*/ 1692998 h 169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0772" h="1692998">
                <a:moveTo>
                  <a:pt x="0" y="1692998"/>
                </a:moveTo>
                <a:cubicBezTo>
                  <a:pt x="3018" y="1128665"/>
                  <a:pt x="6035" y="564333"/>
                  <a:pt x="9053" y="0"/>
                </a:cubicBezTo>
                <a:lnTo>
                  <a:pt x="2670772" y="0"/>
                </a:lnTo>
                <a:cubicBezTo>
                  <a:pt x="2667754" y="564333"/>
                  <a:pt x="2664737" y="1128665"/>
                  <a:pt x="2661719" y="1692998"/>
                </a:cubicBezTo>
                <a:lnTo>
                  <a:pt x="2190939" y="1692998"/>
                </a:lnTo>
                <a:lnTo>
                  <a:pt x="2209046" y="1439501"/>
                </a:lnTo>
                <a:lnTo>
                  <a:pt x="2136618" y="1204110"/>
                </a:lnTo>
                <a:lnTo>
                  <a:pt x="1991762" y="968720"/>
                </a:lnTo>
                <a:lnTo>
                  <a:pt x="1765426" y="778598"/>
                </a:lnTo>
                <a:lnTo>
                  <a:pt x="1566250" y="706170"/>
                </a:lnTo>
                <a:lnTo>
                  <a:pt x="1376127" y="669956"/>
                </a:lnTo>
                <a:lnTo>
                  <a:pt x="1086416" y="715223"/>
                </a:lnTo>
                <a:lnTo>
                  <a:pt x="869133" y="805758"/>
                </a:lnTo>
                <a:lnTo>
                  <a:pt x="679010" y="968720"/>
                </a:lnTo>
                <a:lnTo>
                  <a:pt x="552261" y="1176950"/>
                </a:lnTo>
                <a:lnTo>
                  <a:pt x="488887" y="1403287"/>
                </a:lnTo>
                <a:lnTo>
                  <a:pt x="497941" y="1575303"/>
                </a:lnTo>
                <a:lnTo>
                  <a:pt x="497941" y="1692998"/>
                </a:lnTo>
                <a:lnTo>
                  <a:pt x="0" y="169299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D459E"/>
              </a:solidFill>
            </a:endParaRPr>
          </a:p>
        </p:txBody>
      </p:sp>
      <p:sp>
        <p:nvSpPr>
          <p:cNvPr id="47" name="Freeform 46"/>
          <p:cNvSpPr>
            <a:spLocks noChangeAspect="1"/>
          </p:cNvSpPr>
          <p:nvPr/>
        </p:nvSpPr>
        <p:spPr>
          <a:xfrm>
            <a:off x="3241676" y="5688012"/>
            <a:ext cx="2689225" cy="958850"/>
          </a:xfrm>
          <a:custGeom>
            <a:avLst/>
            <a:gdLst>
              <a:gd name="connsiteX0" fmla="*/ 0 w 2688879"/>
              <a:gd name="connsiteY0" fmla="*/ 0 h 959667"/>
              <a:gd name="connsiteX1" fmla="*/ 9053 w 2688879"/>
              <a:gd name="connsiteY1" fmla="*/ 959667 h 959667"/>
              <a:gd name="connsiteX2" fmla="*/ 2688879 w 2688879"/>
              <a:gd name="connsiteY2" fmla="*/ 959667 h 959667"/>
              <a:gd name="connsiteX3" fmla="*/ 2661719 w 2688879"/>
              <a:gd name="connsiteY3" fmla="*/ 0 h 959667"/>
              <a:gd name="connsiteX4" fmla="*/ 2181885 w 2688879"/>
              <a:gd name="connsiteY4" fmla="*/ 0 h 959667"/>
              <a:gd name="connsiteX5" fmla="*/ 2055137 w 2688879"/>
              <a:gd name="connsiteY5" fmla="*/ 262550 h 959667"/>
              <a:gd name="connsiteX6" fmla="*/ 1865014 w 2688879"/>
              <a:gd name="connsiteY6" fmla="*/ 461726 h 959667"/>
              <a:gd name="connsiteX7" fmla="*/ 1584356 w 2688879"/>
              <a:gd name="connsiteY7" fmla="*/ 579421 h 959667"/>
              <a:gd name="connsiteX8" fmla="*/ 1285592 w 2688879"/>
              <a:gd name="connsiteY8" fmla="*/ 615635 h 959667"/>
              <a:gd name="connsiteX9" fmla="*/ 1050202 w 2688879"/>
              <a:gd name="connsiteY9" fmla="*/ 570368 h 959667"/>
              <a:gd name="connsiteX10" fmla="*/ 751438 w 2688879"/>
              <a:gd name="connsiteY10" fmla="*/ 389299 h 959667"/>
              <a:gd name="connsiteX11" fmla="*/ 561315 w 2688879"/>
              <a:gd name="connsiteY11" fmla="*/ 172015 h 959667"/>
              <a:gd name="connsiteX12" fmla="*/ 497941 w 2688879"/>
              <a:gd name="connsiteY12" fmla="*/ 54320 h 959667"/>
              <a:gd name="connsiteX13" fmla="*/ 506994 w 2688879"/>
              <a:gd name="connsiteY13" fmla="*/ 0 h 959667"/>
              <a:gd name="connsiteX14" fmla="*/ 0 w 2688879"/>
              <a:gd name="connsiteY14" fmla="*/ 0 h 9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8879" h="959667">
                <a:moveTo>
                  <a:pt x="0" y="0"/>
                </a:moveTo>
                <a:cubicBezTo>
                  <a:pt x="3018" y="319889"/>
                  <a:pt x="6035" y="639778"/>
                  <a:pt x="9053" y="959667"/>
                </a:cubicBezTo>
                <a:lnTo>
                  <a:pt x="2688879" y="959667"/>
                </a:lnTo>
                <a:lnTo>
                  <a:pt x="2661719" y="0"/>
                </a:lnTo>
                <a:lnTo>
                  <a:pt x="2181885" y="0"/>
                </a:lnTo>
                <a:lnTo>
                  <a:pt x="2055137" y="262550"/>
                </a:lnTo>
                <a:lnTo>
                  <a:pt x="1865014" y="461726"/>
                </a:lnTo>
                <a:lnTo>
                  <a:pt x="1584356" y="579421"/>
                </a:lnTo>
                <a:lnTo>
                  <a:pt x="1285592" y="615635"/>
                </a:lnTo>
                <a:lnTo>
                  <a:pt x="1050202" y="570368"/>
                </a:lnTo>
                <a:lnTo>
                  <a:pt x="751438" y="389299"/>
                </a:lnTo>
                <a:lnTo>
                  <a:pt x="561315" y="172015"/>
                </a:lnTo>
                <a:lnTo>
                  <a:pt x="497941" y="54320"/>
                </a:lnTo>
                <a:lnTo>
                  <a:pt x="50699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D459E"/>
              </a:solidFill>
            </a:endParaRPr>
          </a:p>
        </p:txBody>
      </p:sp>
      <p:sp>
        <p:nvSpPr>
          <p:cNvPr id="7" name="Donut 6"/>
          <p:cNvSpPr>
            <a:spLocks noChangeAspect="1"/>
          </p:cNvSpPr>
          <p:nvPr/>
        </p:nvSpPr>
        <p:spPr>
          <a:xfrm>
            <a:off x="3698875" y="4648200"/>
            <a:ext cx="1752600" cy="1676400"/>
          </a:xfrm>
          <a:prstGeom prst="donut">
            <a:avLst>
              <a:gd name="adj" fmla="val 3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D459E"/>
              </a:solidFill>
            </a:endParaRPr>
          </a:p>
        </p:txBody>
      </p:sp>
      <p:sp>
        <p:nvSpPr>
          <p:cNvPr id="12294" name="TextBox 30"/>
          <p:cNvSpPr txBox="1">
            <a:spLocks noChangeAspect="1" noChangeArrowheads="1"/>
          </p:cNvSpPr>
          <p:nvPr/>
        </p:nvSpPr>
        <p:spPr bwMode="auto">
          <a:xfrm>
            <a:off x="3622675" y="6251576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D459E"/>
                </a:solidFill>
                <a:latin typeface="Times New Roman" panose="02020603050405020304" pitchFamily="18" charset="0"/>
              </a:rPr>
              <a:t>Bedding</a:t>
            </a:r>
          </a:p>
        </p:txBody>
      </p:sp>
      <p:sp>
        <p:nvSpPr>
          <p:cNvPr id="12295" name="TextBox 32"/>
          <p:cNvSpPr txBox="1">
            <a:spLocks noChangeAspect="1" noChangeArrowheads="1"/>
          </p:cNvSpPr>
          <p:nvPr/>
        </p:nvSpPr>
        <p:spPr bwMode="auto">
          <a:xfrm>
            <a:off x="3632200" y="3959225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D459E"/>
                </a:solidFill>
                <a:latin typeface="Times New Roman" panose="02020603050405020304" pitchFamily="18" charset="0"/>
              </a:rPr>
              <a:t>Structural Backfill</a:t>
            </a: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 flipV="1">
            <a:off x="3251200" y="3124200"/>
            <a:ext cx="2660651" cy="8699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D459E"/>
              </a:solidFill>
            </a:endParaRPr>
          </a:p>
        </p:txBody>
      </p:sp>
      <p:sp>
        <p:nvSpPr>
          <p:cNvPr id="12297" name="TextBox 38"/>
          <p:cNvSpPr txBox="1">
            <a:spLocks noChangeAspect="1" noChangeArrowheads="1"/>
          </p:cNvSpPr>
          <p:nvPr/>
        </p:nvSpPr>
        <p:spPr bwMode="auto">
          <a:xfrm>
            <a:off x="3624261" y="3375025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D459E"/>
                </a:solidFill>
                <a:latin typeface="Times New Roman" panose="02020603050405020304" pitchFamily="18" charset="0"/>
              </a:rPr>
              <a:t>Final Backfill</a:t>
            </a:r>
          </a:p>
        </p:txBody>
      </p:sp>
      <p:sp>
        <p:nvSpPr>
          <p:cNvPr id="12298" name="TextBox 39"/>
          <p:cNvSpPr txBox="1">
            <a:spLocks noChangeAspect="1" noChangeArrowheads="1"/>
          </p:cNvSpPr>
          <p:nvPr/>
        </p:nvSpPr>
        <p:spPr bwMode="auto">
          <a:xfrm>
            <a:off x="3622675" y="5322889"/>
            <a:ext cx="190500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67" dirty="0">
                <a:solidFill>
                  <a:srgbClr val="0D459E"/>
                </a:solidFill>
                <a:latin typeface="Times New Roman" panose="02020603050405020304" pitchFamily="18" charset="0"/>
              </a:rPr>
              <a:t>Conduit/Culvert</a:t>
            </a:r>
          </a:p>
        </p:txBody>
      </p:sp>
      <p:sp>
        <p:nvSpPr>
          <p:cNvPr id="43" name="Right Brace 42"/>
          <p:cNvSpPr>
            <a:spLocks noChangeAspect="1"/>
          </p:cNvSpPr>
          <p:nvPr/>
        </p:nvSpPr>
        <p:spPr>
          <a:xfrm>
            <a:off x="6061075" y="3994151"/>
            <a:ext cx="442912" cy="2652712"/>
          </a:xfrm>
          <a:prstGeom prst="rightBrace">
            <a:avLst>
              <a:gd name="adj1" fmla="val 87857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D459E"/>
              </a:solidFill>
            </a:endParaRPr>
          </a:p>
        </p:txBody>
      </p:sp>
      <p:sp>
        <p:nvSpPr>
          <p:cNvPr id="44" name="Right Brace 43"/>
          <p:cNvSpPr>
            <a:spLocks noChangeAspect="1"/>
          </p:cNvSpPr>
          <p:nvPr/>
        </p:nvSpPr>
        <p:spPr>
          <a:xfrm>
            <a:off x="6061075" y="3124200"/>
            <a:ext cx="412751" cy="869950"/>
          </a:xfrm>
          <a:prstGeom prst="rightBrace">
            <a:avLst>
              <a:gd name="adj1" fmla="val 5001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D459E"/>
              </a:solidFill>
            </a:endParaRPr>
          </a:p>
        </p:txBody>
      </p:sp>
      <p:sp>
        <p:nvSpPr>
          <p:cNvPr id="12302" name="TextBox 59"/>
          <p:cNvSpPr txBox="1">
            <a:spLocks noChangeAspect="1" noChangeArrowheads="1"/>
          </p:cNvSpPr>
          <p:nvPr/>
        </p:nvSpPr>
        <p:spPr bwMode="auto">
          <a:xfrm>
            <a:off x="6693923" y="3220621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D459E"/>
                </a:solidFill>
                <a:latin typeface="Times New Roman" panose="02020603050405020304" pitchFamily="18" charset="0"/>
              </a:rPr>
              <a:t>Final Backfill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D459E"/>
                </a:solidFill>
                <a:latin typeface="Times New Roman" panose="02020603050405020304" pitchFamily="18" charset="0"/>
              </a:rPr>
              <a:t>CMS Item 203</a:t>
            </a:r>
          </a:p>
        </p:txBody>
      </p:sp>
      <p:sp>
        <p:nvSpPr>
          <p:cNvPr id="12304" name="TextBox 62"/>
          <p:cNvSpPr txBox="1">
            <a:spLocks noChangeAspect="1" noChangeArrowheads="1"/>
          </p:cNvSpPr>
          <p:nvPr/>
        </p:nvSpPr>
        <p:spPr bwMode="auto">
          <a:xfrm>
            <a:off x="6634161" y="4566453"/>
            <a:ext cx="205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D459E"/>
                </a:solidFill>
                <a:latin typeface="Times New Roman" panose="02020603050405020304" pitchFamily="18" charset="0"/>
              </a:rPr>
              <a:t>Manufacturers only review for structural component of conduit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Installations Plans</a:t>
            </a:r>
            <a:r>
              <a:rPr lang="en-US" b="1" dirty="0"/>
              <a:t/>
            </a:r>
            <a:br>
              <a:rPr lang="en-US" b="1" dirty="0"/>
            </a:br>
            <a:endParaRPr lang="en-US" sz="36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715588" y="1308102"/>
            <a:ext cx="6971211" cy="8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tx1"/>
                </a:solidFill>
              </a:rPr>
              <a:t>Coarse aggregate backfill</a:t>
            </a:r>
          </a:p>
          <a:p>
            <a:pPr>
              <a:defRPr/>
            </a:pPr>
            <a:endParaRPr lang="en-US" sz="2800" kern="0" dirty="0">
              <a:solidFill>
                <a:srgbClr val="0D459E"/>
              </a:solidFill>
            </a:endParaRPr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endParaRPr lang="en-US" kern="0" dirty="0"/>
          </a:p>
          <a:p>
            <a:pPr>
              <a:defRPr/>
            </a:pPr>
            <a:endParaRPr lang="en-US" b="1" kern="0" dirty="0"/>
          </a:p>
          <a:p>
            <a:pPr>
              <a:defRPr/>
            </a:pPr>
            <a:endParaRPr lang="en-US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Installations</a:t>
            </a:r>
            <a:r>
              <a:rPr lang="en-US" b="1" dirty="0"/>
              <a:t/>
            </a:r>
            <a:br>
              <a:rPr lang="en-US" b="1" dirty="0"/>
            </a:br>
            <a:endParaRPr lang="en-US" sz="3600" b="1" dirty="0"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414826" y="1976437"/>
            <a:ext cx="3801291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Still </a:t>
            </a:r>
            <a:r>
              <a:rPr lang="en-US" kern="0" dirty="0">
                <a:solidFill>
                  <a:schemeClr val="tx1"/>
                </a:solidFill>
              </a:rPr>
              <a:t>requires geotextile below groundwater</a:t>
            </a:r>
          </a:p>
          <a:p>
            <a:pPr lvl="1">
              <a:defRPr/>
            </a:pPr>
            <a:r>
              <a:rPr lang="en-US" kern="0" dirty="0">
                <a:solidFill>
                  <a:schemeClr val="tx1"/>
                </a:solidFill>
              </a:rPr>
              <a:t>Geotextile fabric over course aggregate</a:t>
            </a:r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endParaRPr lang="en-US" kern="0" dirty="0"/>
          </a:p>
          <a:p>
            <a:pPr>
              <a:defRPr/>
            </a:pPr>
            <a:endParaRPr lang="en-US" kern="0" dirty="0"/>
          </a:p>
          <a:p>
            <a:pPr>
              <a:defRPr/>
            </a:pPr>
            <a:endParaRPr lang="en-US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876802" y="3384551"/>
            <a:ext cx="2670175" cy="1693863"/>
          </a:xfrm>
          <a:custGeom>
            <a:avLst/>
            <a:gdLst>
              <a:gd name="connsiteX0" fmla="*/ 0 w 2670772"/>
              <a:gd name="connsiteY0" fmla="*/ 1692998 h 1692998"/>
              <a:gd name="connsiteX1" fmla="*/ 9053 w 2670772"/>
              <a:gd name="connsiteY1" fmla="*/ 0 h 1692998"/>
              <a:gd name="connsiteX2" fmla="*/ 2670772 w 2670772"/>
              <a:gd name="connsiteY2" fmla="*/ 0 h 1692998"/>
              <a:gd name="connsiteX3" fmla="*/ 2661719 w 2670772"/>
              <a:gd name="connsiteY3" fmla="*/ 1692998 h 1692998"/>
              <a:gd name="connsiteX4" fmla="*/ 2190939 w 2670772"/>
              <a:gd name="connsiteY4" fmla="*/ 1692998 h 1692998"/>
              <a:gd name="connsiteX5" fmla="*/ 2209046 w 2670772"/>
              <a:gd name="connsiteY5" fmla="*/ 1439501 h 1692998"/>
              <a:gd name="connsiteX6" fmla="*/ 2136618 w 2670772"/>
              <a:gd name="connsiteY6" fmla="*/ 1204110 h 1692998"/>
              <a:gd name="connsiteX7" fmla="*/ 1991762 w 2670772"/>
              <a:gd name="connsiteY7" fmla="*/ 968720 h 1692998"/>
              <a:gd name="connsiteX8" fmla="*/ 1765426 w 2670772"/>
              <a:gd name="connsiteY8" fmla="*/ 778598 h 1692998"/>
              <a:gd name="connsiteX9" fmla="*/ 1566250 w 2670772"/>
              <a:gd name="connsiteY9" fmla="*/ 706170 h 1692998"/>
              <a:gd name="connsiteX10" fmla="*/ 1376127 w 2670772"/>
              <a:gd name="connsiteY10" fmla="*/ 669956 h 1692998"/>
              <a:gd name="connsiteX11" fmla="*/ 1086416 w 2670772"/>
              <a:gd name="connsiteY11" fmla="*/ 715223 h 1692998"/>
              <a:gd name="connsiteX12" fmla="*/ 869133 w 2670772"/>
              <a:gd name="connsiteY12" fmla="*/ 805758 h 1692998"/>
              <a:gd name="connsiteX13" fmla="*/ 679010 w 2670772"/>
              <a:gd name="connsiteY13" fmla="*/ 968720 h 1692998"/>
              <a:gd name="connsiteX14" fmla="*/ 552261 w 2670772"/>
              <a:gd name="connsiteY14" fmla="*/ 1176950 h 1692998"/>
              <a:gd name="connsiteX15" fmla="*/ 488887 w 2670772"/>
              <a:gd name="connsiteY15" fmla="*/ 1403287 h 1692998"/>
              <a:gd name="connsiteX16" fmla="*/ 497941 w 2670772"/>
              <a:gd name="connsiteY16" fmla="*/ 1575303 h 1692998"/>
              <a:gd name="connsiteX17" fmla="*/ 497941 w 2670772"/>
              <a:gd name="connsiteY17" fmla="*/ 1692998 h 1692998"/>
              <a:gd name="connsiteX18" fmla="*/ 0 w 2670772"/>
              <a:gd name="connsiteY18" fmla="*/ 1692998 h 169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0772" h="1692998">
                <a:moveTo>
                  <a:pt x="0" y="1692998"/>
                </a:moveTo>
                <a:cubicBezTo>
                  <a:pt x="3018" y="1128665"/>
                  <a:pt x="6035" y="564333"/>
                  <a:pt x="9053" y="0"/>
                </a:cubicBezTo>
                <a:lnTo>
                  <a:pt x="2670772" y="0"/>
                </a:lnTo>
                <a:cubicBezTo>
                  <a:pt x="2667754" y="564333"/>
                  <a:pt x="2664737" y="1128665"/>
                  <a:pt x="2661719" y="1692998"/>
                </a:cubicBezTo>
                <a:lnTo>
                  <a:pt x="2190939" y="1692998"/>
                </a:lnTo>
                <a:lnTo>
                  <a:pt x="2209046" y="1439501"/>
                </a:lnTo>
                <a:lnTo>
                  <a:pt x="2136618" y="1204110"/>
                </a:lnTo>
                <a:lnTo>
                  <a:pt x="1991762" y="968720"/>
                </a:lnTo>
                <a:lnTo>
                  <a:pt x="1765426" y="778598"/>
                </a:lnTo>
                <a:lnTo>
                  <a:pt x="1566250" y="706170"/>
                </a:lnTo>
                <a:lnTo>
                  <a:pt x="1376127" y="669956"/>
                </a:lnTo>
                <a:lnTo>
                  <a:pt x="1086416" y="715223"/>
                </a:lnTo>
                <a:lnTo>
                  <a:pt x="869133" y="805758"/>
                </a:lnTo>
                <a:lnTo>
                  <a:pt x="679010" y="968720"/>
                </a:lnTo>
                <a:lnTo>
                  <a:pt x="552261" y="1176950"/>
                </a:lnTo>
                <a:lnTo>
                  <a:pt x="488887" y="1403287"/>
                </a:lnTo>
                <a:lnTo>
                  <a:pt x="497941" y="1575303"/>
                </a:lnTo>
                <a:lnTo>
                  <a:pt x="497941" y="1692998"/>
                </a:lnTo>
                <a:lnTo>
                  <a:pt x="0" y="169299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4876801" y="5078413"/>
            <a:ext cx="2689225" cy="958851"/>
          </a:xfrm>
          <a:custGeom>
            <a:avLst/>
            <a:gdLst>
              <a:gd name="connsiteX0" fmla="*/ 0 w 2688879"/>
              <a:gd name="connsiteY0" fmla="*/ 0 h 959667"/>
              <a:gd name="connsiteX1" fmla="*/ 9053 w 2688879"/>
              <a:gd name="connsiteY1" fmla="*/ 959667 h 959667"/>
              <a:gd name="connsiteX2" fmla="*/ 2688879 w 2688879"/>
              <a:gd name="connsiteY2" fmla="*/ 959667 h 959667"/>
              <a:gd name="connsiteX3" fmla="*/ 2661719 w 2688879"/>
              <a:gd name="connsiteY3" fmla="*/ 0 h 959667"/>
              <a:gd name="connsiteX4" fmla="*/ 2181885 w 2688879"/>
              <a:gd name="connsiteY4" fmla="*/ 0 h 959667"/>
              <a:gd name="connsiteX5" fmla="*/ 2055137 w 2688879"/>
              <a:gd name="connsiteY5" fmla="*/ 262550 h 959667"/>
              <a:gd name="connsiteX6" fmla="*/ 1865014 w 2688879"/>
              <a:gd name="connsiteY6" fmla="*/ 461726 h 959667"/>
              <a:gd name="connsiteX7" fmla="*/ 1584356 w 2688879"/>
              <a:gd name="connsiteY7" fmla="*/ 579421 h 959667"/>
              <a:gd name="connsiteX8" fmla="*/ 1285592 w 2688879"/>
              <a:gd name="connsiteY8" fmla="*/ 615635 h 959667"/>
              <a:gd name="connsiteX9" fmla="*/ 1050202 w 2688879"/>
              <a:gd name="connsiteY9" fmla="*/ 570368 h 959667"/>
              <a:gd name="connsiteX10" fmla="*/ 751438 w 2688879"/>
              <a:gd name="connsiteY10" fmla="*/ 389299 h 959667"/>
              <a:gd name="connsiteX11" fmla="*/ 561315 w 2688879"/>
              <a:gd name="connsiteY11" fmla="*/ 172015 h 959667"/>
              <a:gd name="connsiteX12" fmla="*/ 497941 w 2688879"/>
              <a:gd name="connsiteY12" fmla="*/ 54320 h 959667"/>
              <a:gd name="connsiteX13" fmla="*/ 506994 w 2688879"/>
              <a:gd name="connsiteY13" fmla="*/ 0 h 959667"/>
              <a:gd name="connsiteX14" fmla="*/ 0 w 2688879"/>
              <a:gd name="connsiteY14" fmla="*/ 0 h 9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8879" h="959667">
                <a:moveTo>
                  <a:pt x="0" y="0"/>
                </a:moveTo>
                <a:cubicBezTo>
                  <a:pt x="3018" y="319889"/>
                  <a:pt x="6035" y="639778"/>
                  <a:pt x="9053" y="959667"/>
                </a:cubicBezTo>
                <a:lnTo>
                  <a:pt x="2688879" y="959667"/>
                </a:lnTo>
                <a:lnTo>
                  <a:pt x="2661719" y="0"/>
                </a:lnTo>
                <a:lnTo>
                  <a:pt x="2181885" y="0"/>
                </a:lnTo>
                <a:lnTo>
                  <a:pt x="2055137" y="262550"/>
                </a:lnTo>
                <a:lnTo>
                  <a:pt x="1865014" y="461726"/>
                </a:lnTo>
                <a:lnTo>
                  <a:pt x="1584356" y="579421"/>
                </a:lnTo>
                <a:lnTo>
                  <a:pt x="1285592" y="615635"/>
                </a:lnTo>
                <a:lnTo>
                  <a:pt x="1050202" y="570368"/>
                </a:lnTo>
                <a:lnTo>
                  <a:pt x="751438" y="389299"/>
                </a:lnTo>
                <a:lnTo>
                  <a:pt x="561315" y="172015"/>
                </a:lnTo>
                <a:lnTo>
                  <a:pt x="497941" y="54320"/>
                </a:lnTo>
                <a:lnTo>
                  <a:pt x="506994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5334000" y="4038600"/>
            <a:ext cx="1752600" cy="1676400"/>
          </a:xfrm>
          <a:prstGeom prst="donut">
            <a:avLst>
              <a:gd name="adj" fmla="val 3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9" name="TextBox 30"/>
          <p:cNvSpPr txBox="1">
            <a:spLocks noChangeArrowheads="1"/>
          </p:cNvSpPr>
          <p:nvPr/>
        </p:nvSpPr>
        <p:spPr bwMode="auto">
          <a:xfrm>
            <a:off x="5257800" y="5641976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Bedding</a:t>
            </a:r>
          </a:p>
        </p:txBody>
      </p:sp>
      <p:sp>
        <p:nvSpPr>
          <p:cNvPr id="13320" name="TextBox 32"/>
          <p:cNvSpPr txBox="1">
            <a:spLocks noChangeArrowheads="1"/>
          </p:cNvSpPr>
          <p:nvPr/>
        </p:nvSpPr>
        <p:spPr bwMode="auto">
          <a:xfrm>
            <a:off x="5267325" y="3349626"/>
            <a:ext cx="204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Course Aggregate #57’s</a:t>
            </a:r>
          </a:p>
        </p:txBody>
      </p:sp>
      <p:sp>
        <p:nvSpPr>
          <p:cNvPr id="36" name="Rectangle 35"/>
          <p:cNvSpPr/>
          <p:nvPr/>
        </p:nvSpPr>
        <p:spPr>
          <a:xfrm flipV="1">
            <a:off x="4886325" y="2514601"/>
            <a:ext cx="2660651" cy="8699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22" name="TextBox 38"/>
          <p:cNvSpPr txBox="1">
            <a:spLocks noChangeArrowheads="1"/>
          </p:cNvSpPr>
          <p:nvPr/>
        </p:nvSpPr>
        <p:spPr bwMode="auto">
          <a:xfrm>
            <a:off x="5259388" y="2765425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Fine Graded</a:t>
            </a:r>
          </a:p>
        </p:txBody>
      </p:sp>
      <p:sp>
        <p:nvSpPr>
          <p:cNvPr id="13323" name="TextBox 39"/>
          <p:cNvSpPr txBox="1">
            <a:spLocks noChangeArrowheads="1"/>
          </p:cNvSpPr>
          <p:nvPr/>
        </p:nvSpPr>
        <p:spPr bwMode="auto">
          <a:xfrm>
            <a:off x="5257800" y="471328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Conduit/Culvert</a:t>
            </a:r>
          </a:p>
        </p:txBody>
      </p:sp>
      <p:sp>
        <p:nvSpPr>
          <p:cNvPr id="13324" name="TextBox 59"/>
          <p:cNvSpPr txBox="1">
            <a:spLocks noChangeArrowheads="1"/>
          </p:cNvSpPr>
          <p:nvPr/>
        </p:nvSpPr>
        <p:spPr bwMode="auto">
          <a:xfrm>
            <a:off x="8010525" y="2900363"/>
            <a:ext cx="1350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D459E"/>
                </a:solidFill>
                <a:latin typeface="Times New Roman" panose="02020603050405020304" pitchFamily="18" charset="0"/>
              </a:rPr>
              <a:t>Geotextile fabric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546975" y="3224214"/>
            <a:ext cx="503239" cy="1603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86326" y="3379788"/>
            <a:ext cx="2638425" cy="47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7" idx="1"/>
          </p:cNvCxnSpPr>
          <p:nvPr/>
        </p:nvCxnSpPr>
        <p:spPr>
          <a:xfrm>
            <a:off x="4886325" y="5318125"/>
            <a:ext cx="0" cy="71913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7" idx="2"/>
            <a:endCxn id="47" idx="1"/>
          </p:cNvCxnSpPr>
          <p:nvPr/>
        </p:nvCxnSpPr>
        <p:spPr>
          <a:xfrm flipH="1">
            <a:off x="4886326" y="6037263"/>
            <a:ext cx="26797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47" idx="2"/>
          </p:cNvCxnSpPr>
          <p:nvPr/>
        </p:nvCxnSpPr>
        <p:spPr>
          <a:xfrm>
            <a:off x="7566025" y="5353051"/>
            <a:ext cx="0" cy="68421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566026" y="5353051"/>
            <a:ext cx="1330325" cy="476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/>
          <p:cNvSpPr/>
          <p:nvPr/>
        </p:nvSpPr>
        <p:spPr>
          <a:xfrm rot="10800000">
            <a:off x="8137526" y="5219701"/>
            <a:ext cx="187325" cy="133351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8050214" y="5443539"/>
            <a:ext cx="35083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126414" y="5519739"/>
            <a:ext cx="19843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202613" y="5595939"/>
            <a:ext cx="76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3337" idx="1"/>
          </p:cNvCxnSpPr>
          <p:nvPr/>
        </p:nvCxnSpPr>
        <p:spPr>
          <a:xfrm flipH="1" flipV="1">
            <a:off x="7575552" y="5780092"/>
            <a:ext cx="447673" cy="112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Box 59"/>
          <p:cNvSpPr txBox="1">
            <a:spLocks noChangeArrowheads="1"/>
          </p:cNvSpPr>
          <p:nvPr/>
        </p:nvSpPr>
        <p:spPr bwMode="auto">
          <a:xfrm>
            <a:off x="8023225" y="5568950"/>
            <a:ext cx="1350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D459E"/>
                </a:solidFill>
                <a:latin typeface="Times New Roman" panose="02020603050405020304" pitchFamily="18" charset="0"/>
              </a:rPr>
              <a:t>Geotextile fabric</a:t>
            </a:r>
          </a:p>
        </p:txBody>
      </p:sp>
    </p:spTree>
    <p:extLst>
      <p:ext uri="{BB962C8B-B14F-4D97-AF65-F5344CB8AC3E}">
        <p14:creationId xmlns:p14="http://schemas.microsoft.com/office/powerpoint/2010/main" val="22575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E07AE0-3A5F-4A73-AF92-82D213169A91}"/>
</file>

<file path=customXml/itemProps2.xml><?xml version="1.0" encoding="utf-8"?>
<ds:datastoreItem xmlns:ds="http://schemas.openxmlformats.org/officeDocument/2006/customXml" ds:itemID="{82A4061A-D2AC-4C1F-8075-AAEFA158B6F9}"/>
</file>

<file path=customXml/itemProps3.xml><?xml version="1.0" encoding="utf-8"?>
<ds:datastoreItem xmlns:ds="http://schemas.openxmlformats.org/officeDocument/2006/customXml" ds:itemID="{82A121DD-4D54-4338-BD9B-6AA33CBCD2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8908</TotalTime>
  <Words>584</Words>
  <Application>Microsoft Office PowerPoint</Application>
  <PresentationFormat>On-screen Show (4:3)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Item 611 Update</vt:lpstr>
      <vt:lpstr>611 Spec Update</vt:lpstr>
      <vt:lpstr>611 Review </vt:lpstr>
      <vt:lpstr>611 Project Submittals</vt:lpstr>
      <vt:lpstr>Shop Drawings</vt:lpstr>
      <vt:lpstr>Installation Plans </vt:lpstr>
      <vt:lpstr>Installation Plans </vt:lpstr>
      <vt:lpstr>Installations Plans </vt:lpstr>
      <vt:lpstr>Installations </vt:lpstr>
      <vt:lpstr>Construction Inspections </vt:lpstr>
      <vt:lpstr>Construction Inspections </vt:lpstr>
      <vt:lpstr>Performance Reports</vt:lpstr>
      <vt:lpstr>Performance Inspection</vt:lpstr>
      <vt:lpstr>Performance Inspection</vt:lpstr>
      <vt:lpstr>Inspection Videos</vt:lpstr>
      <vt:lpstr>Engineer Evaluations</vt:lpstr>
      <vt:lpstr>Engineer Evaluations</vt:lpstr>
      <vt:lpstr>Engineer Evaluations</vt:lpstr>
      <vt:lpstr>PowerPoint Presentation</vt:lpstr>
      <vt:lpstr>Questions/Disscussion?</vt:lpstr>
    </vt:vector>
  </TitlesOfParts>
  <Company>Ohio Dept.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Gucker</dc:creator>
  <cp:lastModifiedBy>Claudette Durham</cp:lastModifiedBy>
  <cp:revision>29</cp:revision>
  <dcterms:created xsi:type="dcterms:W3CDTF">2015-02-02T15:41:12Z</dcterms:created>
  <dcterms:modified xsi:type="dcterms:W3CDTF">2015-03-03T19:22:56Z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0x01010031B3F82C0E416344BB52A49E32F55FC1</vt:lpwstr>
  </property>
</Properties>
</file>